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Lst>
  <p:sldSz cy="5143500" cx="9144000"/>
  <p:notesSz cx="6858000" cy="9144000"/>
  <p:embeddedFontLst>
    <p:embeddedFont>
      <p:font typeface="Work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Maggie Horto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WorkSans-regular.fntdata"/><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WorkSans-italic.fntdata"/><Relationship Id="rId47" Type="http://schemas.openxmlformats.org/officeDocument/2006/relationships/font" Target="fonts/WorkSans-bold.fntdata"/><Relationship Id="rId49" Type="http://schemas.openxmlformats.org/officeDocument/2006/relationships/font" Target="fonts/WorkSans-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12-11T15:49:51.641">
    <p:pos x="6000" y="0"/>
    <p:text>pick one flavonoid and give it as an example that jordan had not focused on, show kegg vs literature, put data on phylogenetic tree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Google Shape;5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 name="Google Shape;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4800"/>
              <a:buNone/>
              <a:defRPr sz="4800">
                <a:solidFill>
                  <a:schemeClr val="lt1"/>
                </a:solidFill>
              </a:defRPr>
            </a:lvl1pPr>
            <a:lvl2pPr lvl="1" algn="l">
              <a:lnSpc>
                <a:spcPct val="100000"/>
              </a:lnSpc>
              <a:spcBef>
                <a:spcPts val="0"/>
              </a:spcBef>
              <a:spcAft>
                <a:spcPts val="0"/>
              </a:spcAft>
              <a:buClr>
                <a:schemeClr val="lt1"/>
              </a:buClr>
              <a:buSzPts val="4800"/>
              <a:buNone/>
              <a:defRPr sz="4800">
                <a:solidFill>
                  <a:schemeClr val="lt1"/>
                </a:solidFill>
              </a:defRPr>
            </a:lvl2pPr>
            <a:lvl3pPr lvl="2" algn="l">
              <a:lnSpc>
                <a:spcPct val="100000"/>
              </a:lnSpc>
              <a:spcBef>
                <a:spcPts val="0"/>
              </a:spcBef>
              <a:spcAft>
                <a:spcPts val="0"/>
              </a:spcAft>
              <a:buClr>
                <a:schemeClr val="lt1"/>
              </a:buClr>
              <a:buSzPts val="4800"/>
              <a:buNone/>
              <a:defRPr sz="4800">
                <a:solidFill>
                  <a:schemeClr val="lt1"/>
                </a:solidFill>
              </a:defRPr>
            </a:lvl3pPr>
            <a:lvl4pPr lvl="3" algn="l">
              <a:lnSpc>
                <a:spcPct val="100000"/>
              </a:lnSpc>
              <a:spcBef>
                <a:spcPts val="0"/>
              </a:spcBef>
              <a:spcAft>
                <a:spcPts val="0"/>
              </a:spcAft>
              <a:buClr>
                <a:schemeClr val="lt1"/>
              </a:buClr>
              <a:buSzPts val="4800"/>
              <a:buNone/>
              <a:defRPr sz="4800">
                <a:solidFill>
                  <a:schemeClr val="lt1"/>
                </a:solidFill>
              </a:defRPr>
            </a:lvl4pPr>
            <a:lvl5pPr lvl="4" algn="l">
              <a:lnSpc>
                <a:spcPct val="100000"/>
              </a:lnSpc>
              <a:spcBef>
                <a:spcPts val="0"/>
              </a:spcBef>
              <a:spcAft>
                <a:spcPts val="0"/>
              </a:spcAft>
              <a:buClr>
                <a:schemeClr val="lt1"/>
              </a:buClr>
              <a:buSzPts val="4800"/>
              <a:buNone/>
              <a:defRPr sz="4800">
                <a:solidFill>
                  <a:schemeClr val="lt1"/>
                </a:solidFill>
              </a:defRPr>
            </a:lvl5pPr>
            <a:lvl6pPr lvl="5" algn="l">
              <a:lnSpc>
                <a:spcPct val="100000"/>
              </a:lnSpc>
              <a:spcBef>
                <a:spcPts val="0"/>
              </a:spcBef>
              <a:spcAft>
                <a:spcPts val="0"/>
              </a:spcAft>
              <a:buClr>
                <a:schemeClr val="lt1"/>
              </a:buClr>
              <a:buSzPts val="4800"/>
              <a:buNone/>
              <a:defRPr sz="4800">
                <a:solidFill>
                  <a:schemeClr val="lt1"/>
                </a:solidFill>
              </a:defRPr>
            </a:lvl6pPr>
            <a:lvl7pPr lvl="6" algn="l">
              <a:lnSpc>
                <a:spcPct val="100000"/>
              </a:lnSpc>
              <a:spcBef>
                <a:spcPts val="0"/>
              </a:spcBef>
              <a:spcAft>
                <a:spcPts val="0"/>
              </a:spcAft>
              <a:buClr>
                <a:schemeClr val="lt1"/>
              </a:buClr>
              <a:buSzPts val="4800"/>
              <a:buNone/>
              <a:defRPr sz="4800">
                <a:solidFill>
                  <a:schemeClr val="lt1"/>
                </a:solidFill>
              </a:defRPr>
            </a:lvl7pPr>
            <a:lvl8pPr lvl="7" algn="l">
              <a:lnSpc>
                <a:spcPct val="100000"/>
              </a:lnSpc>
              <a:spcBef>
                <a:spcPts val="0"/>
              </a:spcBef>
              <a:spcAft>
                <a:spcPts val="0"/>
              </a:spcAft>
              <a:buClr>
                <a:schemeClr val="lt1"/>
              </a:buClr>
              <a:buSzPts val="4800"/>
              <a:buNone/>
              <a:defRPr sz="4800">
                <a:solidFill>
                  <a:schemeClr val="lt1"/>
                </a:solidFill>
              </a:defRPr>
            </a:lvl8pPr>
            <a:lvl9pPr lvl="8" algn="l">
              <a:lnSpc>
                <a:spcPct val="100000"/>
              </a:lnSpc>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2400"/>
              <a:buNone/>
              <a:defRPr sz="2400">
                <a:solidFill>
                  <a:schemeClr val="lt1"/>
                </a:solidFill>
              </a:defRPr>
            </a:lvl1pPr>
            <a:lvl2pPr lvl="1" algn="l">
              <a:lnSpc>
                <a:spcPct val="100000"/>
              </a:lnSpc>
              <a:spcBef>
                <a:spcPts val="0"/>
              </a:spcBef>
              <a:spcAft>
                <a:spcPts val="0"/>
              </a:spcAft>
              <a:buClr>
                <a:schemeClr val="lt1"/>
              </a:buClr>
              <a:buSzPts val="2400"/>
              <a:buNone/>
              <a:defRPr sz="2400">
                <a:solidFill>
                  <a:schemeClr val="lt1"/>
                </a:solidFill>
              </a:defRPr>
            </a:lvl2pPr>
            <a:lvl3pPr lvl="2" algn="l">
              <a:lnSpc>
                <a:spcPct val="100000"/>
              </a:lnSpc>
              <a:spcBef>
                <a:spcPts val="0"/>
              </a:spcBef>
              <a:spcAft>
                <a:spcPts val="0"/>
              </a:spcAft>
              <a:buClr>
                <a:schemeClr val="lt1"/>
              </a:buClr>
              <a:buSzPts val="2400"/>
              <a:buNone/>
              <a:defRPr sz="2400">
                <a:solidFill>
                  <a:schemeClr val="lt1"/>
                </a:solidFill>
              </a:defRPr>
            </a:lvl3pPr>
            <a:lvl4pPr lvl="3" algn="l">
              <a:lnSpc>
                <a:spcPct val="100000"/>
              </a:lnSpc>
              <a:spcBef>
                <a:spcPts val="0"/>
              </a:spcBef>
              <a:spcAft>
                <a:spcPts val="0"/>
              </a:spcAft>
              <a:buClr>
                <a:schemeClr val="lt1"/>
              </a:buClr>
              <a:buSzPts val="2400"/>
              <a:buNone/>
              <a:defRPr sz="2400">
                <a:solidFill>
                  <a:schemeClr val="lt1"/>
                </a:solidFill>
              </a:defRPr>
            </a:lvl4pPr>
            <a:lvl5pPr lvl="4" algn="l">
              <a:lnSpc>
                <a:spcPct val="100000"/>
              </a:lnSpc>
              <a:spcBef>
                <a:spcPts val="0"/>
              </a:spcBef>
              <a:spcAft>
                <a:spcPts val="0"/>
              </a:spcAft>
              <a:buClr>
                <a:schemeClr val="lt1"/>
              </a:buClr>
              <a:buSzPts val="2400"/>
              <a:buNone/>
              <a:defRPr sz="2400">
                <a:solidFill>
                  <a:schemeClr val="lt1"/>
                </a:solidFill>
              </a:defRPr>
            </a:lvl5pPr>
            <a:lvl6pPr lvl="5" algn="l">
              <a:lnSpc>
                <a:spcPct val="100000"/>
              </a:lnSpc>
              <a:spcBef>
                <a:spcPts val="0"/>
              </a:spcBef>
              <a:spcAft>
                <a:spcPts val="0"/>
              </a:spcAft>
              <a:buClr>
                <a:schemeClr val="lt1"/>
              </a:buClr>
              <a:buSzPts val="2400"/>
              <a:buNone/>
              <a:defRPr sz="2400">
                <a:solidFill>
                  <a:schemeClr val="lt1"/>
                </a:solidFill>
              </a:defRPr>
            </a:lvl6pPr>
            <a:lvl7pPr lvl="6" algn="l">
              <a:lnSpc>
                <a:spcPct val="100000"/>
              </a:lnSpc>
              <a:spcBef>
                <a:spcPts val="0"/>
              </a:spcBef>
              <a:spcAft>
                <a:spcPts val="0"/>
              </a:spcAft>
              <a:buClr>
                <a:schemeClr val="lt1"/>
              </a:buClr>
              <a:buSzPts val="2400"/>
              <a:buNone/>
              <a:defRPr sz="2400">
                <a:solidFill>
                  <a:schemeClr val="lt1"/>
                </a:solidFill>
              </a:defRPr>
            </a:lvl7pPr>
            <a:lvl8pPr lvl="7" algn="l">
              <a:lnSpc>
                <a:spcPct val="100000"/>
              </a:lnSpc>
              <a:spcBef>
                <a:spcPts val="0"/>
              </a:spcBef>
              <a:spcAft>
                <a:spcPts val="0"/>
              </a:spcAft>
              <a:buClr>
                <a:schemeClr val="lt1"/>
              </a:buClr>
              <a:buSzPts val="2400"/>
              <a:buNone/>
              <a:defRPr sz="2400">
                <a:solidFill>
                  <a:schemeClr val="lt1"/>
                </a:solidFill>
              </a:defRPr>
            </a:lvl8pPr>
            <a:lvl9pPr lvl="8" algn="l">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1"/>
        </a:solidFill>
      </p:bgPr>
    </p:bg>
    <p:spTree>
      <p:nvGrpSpPr>
        <p:cNvPr id="50" name="Shape 50"/>
        <p:cNvGrpSpPr/>
        <p:nvPr/>
      </p:nvGrpSpPr>
      <p:grpSpPr>
        <a:xfrm>
          <a:off x="0" y="0"/>
          <a:ext cx="0" cy="0"/>
          <a:chOff x="0" y="0"/>
          <a:chExt cx="0" cy="0"/>
        </a:xfrm>
      </p:grpSpPr>
      <p:sp>
        <p:nvSpPr>
          <p:cNvPr id="51" name="Google Shape;51;p11"/>
          <p:cNvSpPr txBox="1"/>
          <p:nvPr>
            <p:ph idx="1" type="body"/>
          </p:nvPr>
        </p:nvSpPr>
        <p:spPr>
          <a:xfrm>
            <a:off x="311700" y="42368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rgbClr val="EFEFEF"/>
              </a:buClr>
              <a:buSzPts val="2100"/>
              <a:buNone/>
              <a:defRPr sz="2100">
                <a:solidFill>
                  <a:srgbClr val="EFEFEF"/>
                </a:solidFill>
              </a:defRPr>
            </a:lvl1pPr>
          </a:lstStyle>
          <a:p/>
        </p:txBody>
      </p:sp>
      <p:sp>
        <p:nvSpPr>
          <p:cNvPr id="52" name="Google Shape;5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1"/>
        </a:solidFill>
      </p:bgPr>
    </p:bg>
    <p:spTree>
      <p:nvGrpSpPr>
        <p:cNvPr id="14" name="Shape 14"/>
        <p:cNvGrpSpPr/>
        <p:nvPr/>
      </p:nvGrpSpPr>
      <p:grpSpPr>
        <a:xfrm>
          <a:off x="0" y="0"/>
          <a:ext cx="0" cy="0"/>
          <a:chOff x="0" y="0"/>
          <a:chExt cx="0" cy="0"/>
        </a:xfrm>
      </p:grpSpPr>
      <p:sp>
        <p:nvSpPr>
          <p:cNvPr id="15" name="Google Shape;15;p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F3F3F3"/>
              </a:buClr>
              <a:buSzPts val="1400"/>
              <a:buChar char="●"/>
              <a:defRPr sz="1400">
                <a:solidFill>
                  <a:srgbClr val="F3F3F3"/>
                </a:solidFill>
              </a:defRPr>
            </a:lvl1pPr>
            <a:lvl2pPr indent="-304800" lvl="1" marL="914400" algn="l">
              <a:lnSpc>
                <a:spcPct val="115000"/>
              </a:lnSpc>
              <a:spcBef>
                <a:spcPts val="0"/>
              </a:spcBef>
              <a:spcAft>
                <a:spcPts val="0"/>
              </a:spcAft>
              <a:buClr>
                <a:srgbClr val="F3F3F3"/>
              </a:buClr>
              <a:buSzPts val="1200"/>
              <a:buChar char="○"/>
              <a:defRPr sz="1200">
                <a:solidFill>
                  <a:srgbClr val="F3F3F3"/>
                </a:solidFill>
              </a:defRPr>
            </a:lvl2pPr>
            <a:lvl3pPr indent="-304800" lvl="2" marL="1371600" algn="l">
              <a:lnSpc>
                <a:spcPct val="115000"/>
              </a:lnSpc>
              <a:spcBef>
                <a:spcPts val="0"/>
              </a:spcBef>
              <a:spcAft>
                <a:spcPts val="0"/>
              </a:spcAft>
              <a:buClr>
                <a:srgbClr val="F3F3F3"/>
              </a:buClr>
              <a:buSzPts val="1200"/>
              <a:buChar char="■"/>
              <a:defRPr sz="1200">
                <a:solidFill>
                  <a:srgbClr val="F3F3F3"/>
                </a:solidFill>
              </a:defRPr>
            </a:lvl3pPr>
            <a:lvl4pPr indent="-298450" lvl="3" marL="1828800" algn="l">
              <a:lnSpc>
                <a:spcPct val="115000"/>
              </a:lnSpc>
              <a:spcBef>
                <a:spcPts val="0"/>
              </a:spcBef>
              <a:spcAft>
                <a:spcPts val="0"/>
              </a:spcAft>
              <a:buClr>
                <a:srgbClr val="F3F3F3"/>
              </a:buClr>
              <a:buSzPts val="1100"/>
              <a:buChar char="●"/>
              <a:defRPr sz="1100">
                <a:solidFill>
                  <a:srgbClr val="F3F3F3"/>
                </a:solidFill>
              </a:defRPr>
            </a:lvl4pPr>
            <a:lvl5pPr indent="-298450" lvl="4" marL="2286000" algn="l">
              <a:lnSpc>
                <a:spcPct val="115000"/>
              </a:lnSpc>
              <a:spcBef>
                <a:spcPts val="0"/>
              </a:spcBef>
              <a:spcAft>
                <a:spcPts val="0"/>
              </a:spcAft>
              <a:buClr>
                <a:srgbClr val="F3F3F3"/>
              </a:buClr>
              <a:buSzPts val="1100"/>
              <a:buChar char="○"/>
              <a:defRPr sz="1100">
                <a:solidFill>
                  <a:srgbClr val="F3F3F3"/>
                </a:solidFill>
              </a:defRPr>
            </a:lvl5pPr>
            <a:lvl6pPr indent="-298450" lvl="5" marL="2743200" algn="l">
              <a:lnSpc>
                <a:spcPct val="115000"/>
              </a:lnSpc>
              <a:spcBef>
                <a:spcPts val="0"/>
              </a:spcBef>
              <a:spcAft>
                <a:spcPts val="0"/>
              </a:spcAft>
              <a:buClr>
                <a:srgbClr val="F3F3F3"/>
              </a:buClr>
              <a:buSzPts val="1100"/>
              <a:buChar char="■"/>
              <a:defRPr sz="1100">
                <a:solidFill>
                  <a:srgbClr val="F3F3F3"/>
                </a:solidFill>
              </a:defRPr>
            </a:lvl6pPr>
            <a:lvl7pPr indent="-292100" lvl="6" marL="3200400" algn="l">
              <a:lnSpc>
                <a:spcPct val="115000"/>
              </a:lnSpc>
              <a:spcBef>
                <a:spcPts val="0"/>
              </a:spcBef>
              <a:spcAft>
                <a:spcPts val="0"/>
              </a:spcAft>
              <a:buClr>
                <a:srgbClr val="F3F3F3"/>
              </a:buClr>
              <a:buSzPts val="1000"/>
              <a:buChar char="●"/>
              <a:defRPr sz="1000">
                <a:solidFill>
                  <a:srgbClr val="F3F3F3"/>
                </a:solidFill>
              </a:defRPr>
            </a:lvl7pPr>
            <a:lvl8pPr indent="-292100" lvl="7" marL="3657600" algn="l">
              <a:lnSpc>
                <a:spcPct val="115000"/>
              </a:lnSpc>
              <a:spcBef>
                <a:spcPts val="0"/>
              </a:spcBef>
              <a:spcAft>
                <a:spcPts val="0"/>
              </a:spcAft>
              <a:buClr>
                <a:srgbClr val="F3F3F3"/>
              </a:buClr>
              <a:buSzPts val="1000"/>
              <a:buChar char="○"/>
              <a:defRPr sz="1000">
                <a:solidFill>
                  <a:srgbClr val="F3F3F3"/>
                </a:solidFill>
              </a:defRPr>
            </a:lvl8pPr>
            <a:lvl9pPr indent="-292100" lvl="8" marL="4114800" algn="l">
              <a:lnSpc>
                <a:spcPct val="115000"/>
              </a:lnSpc>
              <a:spcBef>
                <a:spcPts val="0"/>
              </a:spcBef>
              <a:spcAft>
                <a:spcPts val="0"/>
              </a:spcAft>
              <a:buClr>
                <a:srgbClr val="F3F3F3"/>
              </a:buClr>
              <a:buSzPts val="1000"/>
              <a:buChar char="■"/>
              <a:defRPr sz="1000">
                <a:solidFill>
                  <a:srgbClr val="F3F3F3"/>
                </a:solidFill>
              </a:defRPr>
            </a:lvl9pPr>
          </a:lstStyle>
          <a:p/>
        </p:txBody>
      </p:sp>
      <p:sp>
        <p:nvSpPr>
          <p:cNvPr id="18" name="Google Shape;18;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cxnSp>
        <p:nvCxnSpPr>
          <p:cNvPr id="20" name="Google Shape;20;p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21" name="Google Shape;21;p4"/>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22" name="Google Shape;22;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23"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5"/>
          <p:cNvSpPr txBox="1"/>
          <p:nvPr>
            <p:ph hasCustomPrompt="1" type="title"/>
          </p:nvPr>
        </p:nvSpPr>
        <p:spPr>
          <a:xfrm>
            <a:off x="311700" y="432250"/>
            <a:ext cx="8520600" cy="1917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0"/>
              <a:buNone/>
              <a:defRPr b="1" sz="14000"/>
            </a:lvl1pPr>
            <a:lvl2pPr lvl="1" algn="ctr">
              <a:lnSpc>
                <a:spcPct val="100000"/>
              </a:lnSpc>
              <a:spcBef>
                <a:spcPts val="0"/>
              </a:spcBef>
              <a:spcAft>
                <a:spcPts val="0"/>
              </a:spcAft>
              <a:buSzPts val="14000"/>
              <a:buNone/>
              <a:defRPr b="1" sz="14000"/>
            </a:lvl2pPr>
            <a:lvl3pPr lvl="2" algn="ctr">
              <a:lnSpc>
                <a:spcPct val="100000"/>
              </a:lnSpc>
              <a:spcBef>
                <a:spcPts val="0"/>
              </a:spcBef>
              <a:spcAft>
                <a:spcPts val="0"/>
              </a:spcAft>
              <a:buSzPts val="14000"/>
              <a:buNone/>
              <a:defRPr b="1" sz="14000"/>
            </a:lvl3pPr>
            <a:lvl4pPr lvl="3" algn="ctr">
              <a:lnSpc>
                <a:spcPct val="100000"/>
              </a:lnSpc>
              <a:spcBef>
                <a:spcPts val="0"/>
              </a:spcBef>
              <a:spcAft>
                <a:spcPts val="0"/>
              </a:spcAft>
              <a:buSzPts val="14000"/>
              <a:buNone/>
              <a:defRPr b="1" sz="14000"/>
            </a:lvl4pPr>
            <a:lvl5pPr lvl="4" algn="ctr">
              <a:lnSpc>
                <a:spcPct val="100000"/>
              </a:lnSpc>
              <a:spcBef>
                <a:spcPts val="0"/>
              </a:spcBef>
              <a:spcAft>
                <a:spcPts val="0"/>
              </a:spcAft>
              <a:buSzPts val="14000"/>
              <a:buNone/>
              <a:defRPr b="1" sz="14000"/>
            </a:lvl5pPr>
            <a:lvl6pPr lvl="5" algn="ctr">
              <a:lnSpc>
                <a:spcPct val="100000"/>
              </a:lnSpc>
              <a:spcBef>
                <a:spcPts val="0"/>
              </a:spcBef>
              <a:spcAft>
                <a:spcPts val="0"/>
              </a:spcAft>
              <a:buSzPts val="14000"/>
              <a:buNone/>
              <a:defRPr b="1" sz="14000"/>
            </a:lvl6pPr>
            <a:lvl7pPr lvl="6" algn="ctr">
              <a:lnSpc>
                <a:spcPct val="100000"/>
              </a:lnSpc>
              <a:spcBef>
                <a:spcPts val="0"/>
              </a:spcBef>
              <a:spcAft>
                <a:spcPts val="0"/>
              </a:spcAft>
              <a:buSzPts val="14000"/>
              <a:buNone/>
              <a:defRPr b="1" sz="14000"/>
            </a:lvl7pPr>
            <a:lvl8pPr lvl="7" algn="ctr">
              <a:lnSpc>
                <a:spcPct val="100000"/>
              </a:lnSpc>
              <a:spcBef>
                <a:spcPts val="0"/>
              </a:spcBef>
              <a:spcAft>
                <a:spcPts val="0"/>
              </a:spcAft>
              <a:buSzPts val="14000"/>
              <a:buNone/>
              <a:defRPr b="1" sz="14000"/>
            </a:lvl8pPr>
            <a:lvl9pPr lvl="8" algn="ctr">
              <a:lnSpc>
                <a:spcPct val="100000"/>
              </a:lnSpc>
              <a:spcBef>
                <a:spcPts val="0"/>
              </a:spcBef>
              <a:spcAft>
                <a:spcPts val="0"/>
              </a:spcAft>
              <a:buSzPts val="14000"/>
              <a:buNone/>
              <a:defRPr b="1" sz="14000"/>
            </a:lvl9pPr>
          </a:lstStyle>
          <a:p>
            <a:r>
              <a:t>xx%</a:t>
            </a:r>
          </a:p>
        </p:txBody>
      </p:sp>
      <p:sp>
        <p:nvSpPr>
          <p:cNvPr id="26" name="Google Shape;26;p5"/>
          <p:cNvSpPr txBox="1"/>
          <p:nvPr>
            <p:ph idx="1" type="body"/>
          </p:nvPr>
        </p:nvSpPr>
        <p:spPr>
          <a:xfrm>
            <a:off x="311700" y="2350150"/>
            <a:ext cx="8520600" cy="1364700"/>
          </a:xfrm>
          <a:prstGeom prst="rect">
            <a:avLst/>
          </a:prstGeom>
          <a:noFill/>
          <a:ln>
            <a:noFill/>
          </a:ln>
        </p:spPr>
        <p:txBody>
          <a:bodyPr anchorCtr="0" anchor="t" bIns="91425" lIns="91425" spcFirstLastPara="1" rIns="91425" wrap="square" tIns="91425">
            <a:noAutofit/>
          </a:bodyPr>
          <a:lstStyle>
            <a:lvl1pPr indent="-330200" lvl="0" marL="457200" algn="ctr">
              <a:lnSpc>
                <a:spcPct val="115000"/>
              </a:lnSpc>
              <a:spcBef>
                <a:spcPts val="0"/>
              </a:spcBef>
              <a:spcAft>
                <a:spcPts val="0"/>
              </a:spcAft>
              <a:buClr>
                <a:srgbClr val="F3F3F3"/>
              </a:buClr>
              <a:buSzPts val="1600"/>
              <a:buChar char="●"/>
              <a:defRPr>
                <a:solidFill>
                  <a:srgbClr val="F3F3F3"/>
                </a:solidFill>
              </a:defRPr>
            </a:lvl1pPr>
            <a:lvl2pPr indent="-323850" lvl="1" marL="914400" algn="ctr">
              <a:lnSpc>
                <a:spcPct val="115000"/>
              </a:lnSpc>
              <a:spcBef>
                <a:spcPts val="0"/>
              </a:spcBef>
              <a:spcAft>
                <a:spcPts val="0"/>
              </a:spcAft>
              <a:buClr>
                <a:srgbClr val="F3F3F3"/>
              </a:buClr>
              <a:buSzPts val="1500"/>
              <a:buChar char="○"/>
              <a:defRPr>
                <a:solidFill>
                  <a:srgbClr val="F3F3F3"/>
                </a:solidFill>
              </a:defRPr>
            </a:lvl2pPr>
            <a:lvl3pPr indent="-317500" lvl="2" marL="1371600" algn="ctr">
              <a:lnSpc>
                <a:spcPct val="115000"/>
              </a:lnSpc>
              <a:spcBef>
                <a:spcPts val="0"/>
              </a:spcBef>
              <a:spcAft>
                <a:spcPts val="0"/>
              </a:spcAft>
              <a:buClr>
                <a:srgbClr val="F3F3F3"/>
              </a:buClr>
              <a:buSzPts val="1400"/>
              <a:buChar char="■"/>
              <a:defRPr>
                <a:solidFill>
                  <a:srgbClr val="F3F3F3"/>
                </a:solidFill>
              </a:defRPr>
            </a:lvl3pPr>
            <a:lvl4pPr indent="-311150" lvl="3" marL="1828800" algn="ctr">
              <a:lnSpc>
                <a:spcPct val="115000"/>
              </a:lnSpc>
              <a:spcBef>
                <a:spcPts val="0"/>
              </a:spcBef>
              <a:spcAft>
                <a:spcPts val="0"/>
              </a:spcAft>
              <a:buClr>
                <a:srgbClr val="F3F3F3"/>
              </a:buClr>
              <a:buSzPts val="1300"/>
              <a:buChar char="●"/>
              <a:defRPr>
                <a:solidFill>
                  <a:srgbClr val="F3F3F3"/>
                </a:solidFill>
              </a:defRPr>
            </a:lvl4pPr>
            <a:lvl5pPr indent="-311150" lvl="4" marL="2286000" algn="ctr">
              <a:lnSpc>
                <a:spcPct val="115000"/>
              </a:lnSpc>
              <a:spcBef>
                <a:spcPts val="0"/>
              </a:spcBef>
              <a:spcAft>
                <a:spcPts val="0"/>
              </a:spcAft>
              <a:buClr>
                <a:srgbClr val="F3F3F3"/>
              </a:buClr>
              <a:buSzPts val="1300"/>
              <a:buChar char="○"/>
              <a:defRPr>
                <a:solidFill>
                  <a:srgbClr val="F3F3F3"/>
                </a:solidFill>
              </a:defRPr>
            </a:lvl5pPr>
            <a:lvl6pPr indent="-311150" lvl="5" marL="2743200" algn="ctr">
              <a:lnSpc>
                <a:spcPct val="115000"/>
              </a:lnSpc>
              <a:spcBef>
                <a:spcPts val="0"/>
              </a:spcBef>
              <a:spcAft>
                <a:spcPts val="0"/>
              </a:spcAft>
              <a:buClr>
                <a:srgbClr val="F3F3F3"/>
              </a:buClr>
              <a:buSzPts val="1300"/>
              <a:buChar char="■"/>
              <a:defRPr>
                <a:solidFill>
                  <a:srgbClr val="F3F3F3"/>
                </a:solidFill>
              </a:defRPr>
            </a:lvl6pPr>
            <a:lvl7pPr indent="-304800" lvl="6" marL="3200400" algn="ctr">
              <a:lnSpc>
                <a:spcPct val="115000"/>
              </a:lnSpc>
              <a:spcBef>
                <a:spcPts val="0"/>
              </a:spcBef>
              <a:spcAft>
                <a:spcPts val="0"/>
              </a:spcAft>
              <a:buClr>
                <a:srgbClr val="F3F3F3"/>
              </a:buClr>
              <a:buSzPts val="1200"/>
              <a:buChar char="●"/>
              <a:defRPr>
                <a:solidFill>
                  <a:srgbClr val="F3F3F3"/>
                </a:solidFill>
              </a:defRPr>
            </a:lvl7pPr>
            <a:lvl8pPr indent="-304800" lvl="7" marL="3657600" algn="ctr">
              <a:lnSpc>
                <a:spcPct val="115000"/>
              </a:lnSpc>
              <a:spcBef>
                <a:spcPts val="0"/>
              </a:spcBef>
              <a:spcAft>
                <a:spcPts val="0"/>
              </a:spcAft>
              <a:buClr>
                <a:srgbClr val="F3F3F3"/>
              </a:buClr>
              <a:buSzPts val="1200"/>
              <a:buChar char="○"/>
              <a:defRPr>
                <a:solidFill>
                  <a:srgbClr val="F3F3F3"/>
                </a:solidFill>
              </a:defRPr>
            </a:lvl8pPr>
            <a:lvl9pPr indent="-304800" lvl="8" marL="4114800" algn="ctr">
              <a:lnSpc>
                <a:spcPct val="115000"/>
              </a:lnSpc>
              <a:spcBef>
                <a:spcPts val="0"/>
              </a:spcBef>
              <a:spcAft>
                <a:spcPts val="0"/>
              </a:spcAft>
              <a:buClr>
                <a:srgbClr val="F3F3F3"/>
              </a:buClr>
              <a:buSzPts val="1200"/>
              <a:buChar char="■"/>
              <a:defRPr>
                <a:solidFill>
                  <a:srgbClr val="F3F3F3"/>
                </a:solidFill>
              </a:defRPr>
            </a:lvl9pPr>
          </a:lstStyle>
          <a:p/>
        </p:txBody>
      </p:sp>
      <p:sp>
        <p:nvSpPr>
          <p:cNvPr id="27" name="Google Shape;27;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1"/>
        </a:solidFill>
      </p:bgPr>
    </p:bg>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3F3F3"/>
              </a:buClr>
              <a:buSzPts val="2800"/>
              <a:buNone/>
              <a:defRPr>
                <a:solidFill>
                  <a:srgbClr val="F3F3F3"/>
                </a:solidFill>
              </a:defRPr>
            </a:lvl1pPr>
            <a:lvl2pPr lvl="1" algn="l">
              <a:lnSpc>
                <a:spcPct val="100000"/>
              </a:lnSpc>
              <a:spcBef>
                <a:spcPts val="0"/>
              </a:spcBef>
              <a:spcAft>
                <a:spcPts val="0"/>
              </a:spcAft>
              <a:buClr>
                <a:srgbClr val="F3F3F3"/>
              </a:buClr>
              <a:buSzPts val="2800"/>
              <a:buNone/>
              <a:defRPr>
                <a:solidFill>
                  <a:srgbClr val="F3F3F3"/>
                </a:solidFill>
              </a:defRPr>
            </a:lvl2pPr>
            <a:lvl3pPr lvl="2" algn="l">
              <a:lnSpc>
                <a:spcPct val="100000"/>
              </a:lnSpc>
              <a:spcBef>
                <a:spcPts val="0"/>
              </a:spcBef>
              <a:spcAft>
                <a:spcPts val="0"/>
              </a:spcAft>
              <a:buClr>
                <a:srgbClr val="F3F3F3"/>
              </a:buClr>
              <a:buSzPts val="2800"/>
              <a:buNone/>
              <a:defRPr>
                <a:solidFill>
                  <a:srgbClr val="F3F3F3"/>
                </a:solidFill>
              </a:defRPr>
            </a:lvl3pPr>
            <a:lvl4pPr lvl="3" algn="l">
              <a:lnSpc>
                <a:spcPct val="100000"/>
              </a:lnSpc>
              <a:spcBef>
                <a:spcPts val="0"/>
              </a:spcBef>
              <a:spcAft>
                <a:spcPts val="0"/>
              </a:spcAft>
              <a:buClr>
                <a:srgbClr val="F3F3F3"/>
              </a:buClr>
              <a:buSzPts val="2800"/>
              <a:buNone/>
              <a:defRPr>
                <a:solidFill>
                  <a:srgbClr val="F3F3F3"/>
                </a:solidFill>
              </a:defRPr>
            </a:lvl4pPr>
            <a:lvl5pPr lvl="4" algn="l">
              <a:lnSpc>
                <a:spcPct val="100000"/>
              </a:lnSpc>
              <a:spcBef>
                <a:spcPts val="0"/>
              </a:spcBef>
              <a:spcAft>
                <a:spcPts val="0"/>
              </a:spcAft>
              <a:buClr>
                <a:srgbClr val="F3F3F3"/>
              </a:buClr>
              <a:buSzPts val="2800"/>
              <a:buNone/>
              <a:defRPr>
                <a:solidFill>
                  <a:srgbClr val="F3F3F3"/>
                </a:solidFill>
              </a:defRPr>
            </a:lvl5pPr>
            <a:lvl6pPr lvl="5" algn="l">
              <a:lnSpc>
                <a:spcPct val="100000"/>
              </a:lnSpc>
              <a:spcBef>
                <a:spcPts val="0"/>
              </a:spcBef>
              <a:spcAft>
                <a:spcPts val="0"/>
              </a:spcAft>
              <a:buClr>
                <a:srgbClr val="F3F3F3"/>
              </a:buClr>
              <a:buSzPts val="2800"/>
              <a:buNone/>
              <a:defRPr>
                <a:solidFill>
                  <a:srgbClr val="F3F3F3"/>
                </a:solidFill>
              </a:defRPr>
            </a:lvl6pPr>
            <a:lvl7pPr lvl="6" algn="l">
              <a:lnSpc>
                <a:spcPct val="100000"/>
              </a:lnSpc>
              <a:spcBef>
                <a:spcPts val="0"/>
              </a:spcBef>
              <a:spcAft>
                <a:spcPts val="0"/>
              </a:spcAft>
              <a:buClr>
                <a:srgbClr val="F3F3F3"/>
              </a:buClr>
              <a:buSzPts val="2800"/>
              <a:buNone/>
              <a:defRPr>
                <a:solidFill>
                  <a:srgbClr val="F3F3F3"/>
                </a:solidFill>
              </a:defRPr>
            </a:lvl7pPr>
            <a:lvl8pPr lvl="7" algn="l">
              <a:lnSpc>
                <a:spcPct val="100000"/>
              </a:lnSpc>
              <a:spcBef>
                <a:spcPts val="0"/>
              </a:spcBef>
              <a:spcAft>
                <a:spcPts val="0"/>
              </a:spcAft>
              <a:buClr>
                <a:srgbClr val="F3F3F3"/>
              </a:buClr>
              <a:buSzPts val="2800"/>
              <a:buNone/>
              <a:defRPr>
                <a:solidFill>
                  <a:srgbClr val="F3F3F3"/>
                </a:solidFill>
              </a:defRPr>
            </a:lvl8pPr>
            <a:lvl9pPr lvl="8" algn="l">
              <a:lnSpc>
                <a:spcPct val="100000"/>
              </a:lnSpc>
              <a:spcBef>
                <a:spcPts val="0"/>
              </a:spcBef>
              <a:spcAft>
                <a:spcPts val="0"/>
              </a:spcAft>
              <a:buClr>
                <a:srgbClr val="F3F3F3"/>
              </a:buClr>
              <a:buSzPts val="2800"/>
              <a:buNone/>
              <a:defRPr>
                <a:solidFill>
                  <a:srgbClr val="F3F3F3"/>
                </a:solidFill>
              </a:defRPr>
            </a:lvl9pPr>
          </a:lstStyle>
          <a:p/>
        </p:txBody>
      </p:sp>
      <p:sp>
        <p:nvSpPr>
          <p:cNvPr id="30" name="Google Shape;30;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F3F3F3"/>
              </a:buClr>
              <a:buSzPts val="1400"/>
              <a:buChar char="●"/>
              <a:defRPr sz="1400">
                <a:solidFill>
                  <a:srgbClr val="F3F3F3"/>
                </a:solidFill>
              </a:defRPr>
            </a:lvl1pPr>
            <a:lvl2pPr indent="-304800" lvl="1" marL="914400" algn="l">
              <a:lnSpc>
                <a:spcPct val="115000"/>
              </a:lnSpc>
              <a:spcBef>
                <a:spcPts val="0"/>
              </a:spcBef>
              <a:spcAft>
                <a:spcPts val="0"/>
              </a:spcAft>
              <a:buClr>
                <a:srgbClr val="F3F3F3"/>
              </a:buClr>
              <a:buSzPts val="1200"/>
              <a:buChar char="○"/>
              <a:defRPr sz="1200">
                <a:solidFill>
                  <a:srgbClr val="F3F3F3"/>
                </a:solidFill>
              </a:defRPr>
            </a:lvl2pPr>
            <a:lvl3pPr indent="-304800" lvl="2" marL="1371600" algn="l">
              <a:lnSpc>
                <a:spcPct val="115000"/>
              </a:lnSpc>
              <a:spcBef>
                <a:spcPts val="0"/>
              </a:spcBef>
              <a:spcAft>
                <a:spcPts val="0"/>
              </a:spcAft>
              <a:buClr>
                <a:srgbClr val="F3F3F3"/>
              </a:buClr>
              <a:buSzPts val="1200"/>
              <a:buChar char="■"/>
              <a:defRPr sz="1200">
                <a:solidFill>
                  <a:srgbClr val="F3F3F3"/>
                </a:solidFill>
              </a:defRPr>
            </a:lvl3pPr>
            <a:lvl4pPr indent="-304800" lvl="3" marL="1828800" algn="l">
              <a:lnSpc>
                <a:spcPct val="115000"/>
              </a:lnSpc>
              <a:spcBef>
                <a:spcPts val="0"/>
              </a:spcBef>
              <a:spcAft>
                <a:spcPts val="0"/>
              </a:spcAft>
              <a:buClr>
                <a:srgbClr val="F3F3F3"/>
              </a:buClr>
              <a:buSzPts val="1200"/>
              <a:buChar char="●"/>
              <a:defRPr sz="1200">
                <a:solidFill>
                  <a:srgbClr val="F3F3F3"/>
                </a:solidFill>
              </a:defRPr>
            </a:lvl4pPr>
            <a:lvl5pPr indent="-304800" lvl="4" marL="2286000" algn="l">
              <a:lnSpc>
                <a:spcPct val="115000"/>
              </a:lnSpc>
              <a:spcBef>
                <a:spcPts val="0"/>
              </a:spcBef>
              <a:spcAft>
                <a:spcPts val="0"/>
              </a:spcAft>
              <a:buClr>
                <a:srgbClr val="F3F3F3"/>
              </a:buClr>
              <a:buSzPts val="1200"/>
              <a:buChar char="○"/>
              <a:defRPr sz="1200">
                <a:solidFill>
                  <a:srgbClr val="F3F3F3"/>
                </a:solidFill>
              </a:defRPr>
            </a:lvl5pPr>
            <a:lvl6pPr indent="-304800" lvl="5" marL="2743200" algn="l">
              <a:lnSpc>
                <a:spcPct val="115000"/>
              </a:lnSpc>
              <a:spcBef>
                <a:spcPts val="0"/>
              </a:spcBef>
              <a:spcAft>
                <a:spcPts val="0"/>
              </a:spcAft>
              <a:buClr>
                <a:srgbClr val="F3F3F3"/>
              </a:buClr>
              <a:buSzPts val="1200"/>
              <a:buChar char="■"/>
              <a:defRPr sz="1200">
                <a:solidFill>
                  <a:srgbClr val="F3F3F3"/>
                </a:solidFill>
              </a:defRPr>
            </a:lvl6pPr>
            <a:lvl7pPr indent="-304800" lvl="6" marL="3200400" algn="l">
              <a:lnSpc>
                <a:spcPct val="115000"/>
              </a:lnSpc>
              <a:spcBef>
                <a:spcPts val="0"/>
              </a:spcBef>
              <a:spcAft>
                <a:spcPts val="0"/>
              </a:spcAft>
              <a:buClr>
                <a:srgbClr val="F3F3F3"/>
              </a:buClr>
              <a:buSzPts val="1200"/>
              <a:buChar char="●"/>
              <a:defRPr sz="1200">
                <a:solidFill>
                  <a:srgbClr val="F3F3F3"/>
                </a:solidFill>
              </a:defRPr>
            </a:lvl7pPr>
            <a:lvl8pPr indent="-304800" lvl="7" marL="3657600" algn="l">
              <a:lnSpc>
                <a:spcPct val="115000"/>
              </a:lnSpc>
              <a:spcBef>
                <a:spcPts val="0"/>
              </a:spcBef>
              <a:spcAft>
                <a:spcPts val="0"/>
              </a:spcAft>
              <a:buClr>
                <a:srgbClr val="F3F3F3"/>
              </a:buClr>
              <a:buSzPts val="1200"/>
              <a:buChar char="○"/>
              <a:defRPr sz="1200">
                <a:solidFill>
                  <a:srgbClr val="F3F3F3"/>
                </a:solidFill>
              </a:defRPr>
            </a:lvl8pPr>
            <a:lvl9pPr indent="-304800" lvl="8" marL="4114800" algn="l">
              <a:lnSpc>
                <a:spcPct val="115000"/>
              </a:lnSpc>
              <a:spcBef>
                <a:spcPts val="0"/>
              </a:spcBef>
              <a:spcAft>
                <a:spcPts val="0"/>
              </a:spcAft>
              <a:buClr>
                <a:srgbClr val="F3F3F3"/>
              </a:buClr>
              <a:buSzPts val="1200"/>
              <a:buChar char="■"/>
              <a:defRPr sz="1200">
                <a:solidFill>
                  <a:srgbClr val="F3F3F3"/>
                </a:solidFill>
              </a:defRPr>
            </a:lvl9pPr>
          </a:lstStyle>
          <a:p/>
        </p:txBody>
      </p:sp>
      <p:sp>
        <p:nvSpPr>
          <p:cNvPr id="31" name="Google Shape;31;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F3F3F3"/>
              </a:buClr>
              <a:buSzPts val="1400"/>
              <a:buChar char="●"/>
              <a:defRPr sz="1400">
                <a:solidFill>
                  <a:srgbClr val="F3F3F3"/>
                </a:solidFill>
              </a:defRPr>
            </a:lvl1pPr>
            <a:lvl2pPr indent="-304800" lvl="1" marL="914400" algn="l">
              <a:lnSpc>
                <a:spcPct val="115000"/>
              </a:lnSpc>
              <a:spcBef>
                <a:spcPts val="0"/>
              </a:spcBef>
              <a:spcAft>
                <a:spcPts val="0"/>
              </a:spcAft>
              <a:buClr>
                <a:srgbClr val="F3F3F3"/>
              </a:buClr>
              <a:buSzPts val="1200"/>
              <a:buChar char="○"/>
              <a:defRPr sz="1200">
                <a:solidFill>
                  <a:srgbClr val="F3F3F3"/>
                </a:solidFill>
              </a:defRPr>
            </a:lvl2pPr>
            <a:lvl3pPr indent="-304800" lvl="2" marL="1371600" algn="l">
              <a:lnSpc>
                <a:spcPct val="115000"/>
              </a:lnSpc>
              <a:spcBef>
                <a:spcPts val="0"/>
              </a:spcBef>
              <a:spcAft>
                <a:spcPts val="0"/>
              </a:spcAft>
              <a:buClr>
                <a:srgbClr val="F3F3F3"/>
              </a:buClr>
              <a:buSzPts val="1200"/>
              <a:buChar char="■"/>
              <a:defRPr sz="1200">
                <a:solidFill>
                  <a:srgbClr val="F3F3F3"/>
                </a:solidFill>
              </a:defRPr>
            </a:lvl3pPr>
            <a:lvl4pPr indent="-304800" lvl="3" marL="1828800" algn="l">
              <a:lnSpc>
                <a:spcPct val="115000"/>
              </a:lnSpc>
              <a:spcBef>
                <a:spcPts val="0"/>
              </a:spcBef>
              <a:spcAft>
                <a:spcPts val="0"/>
              </a:spcAft>
              <a:buClr>
                <a:srgbClr val="F3F3F3"/>
              </a:buClr>
              <a:buSzPts val="1200"/>
              <a:buChar char="●"/>
              <a:defRPr sz="1200">
                <a:solidFill>
                  <a:srgbClr val="F3F3F3"/>
                </a:solidFill>
              </a:defRPr>
            </a:lvl4pPr>
            <a:lvl5pPr indent="-304800" lvl="4" marL="2286000" algn="l">
              <a:lnSpc>
                <a:spcPct val="115000"/>
              </a:lnSpc>
              <a:spcBef>
                <a:spcPts val="0"/>
              </a:spcBef>
              <a:spcAft>
                <a:spcPts val="0"/>
              </a:spcAft>
              <a:buClr>
                <a:srgbClr val="F3F3F3"/>
              </a:buClr>
              <a:buSzPts val="1200"/>
              <a:buChar char="○"/>
              <a:defRPr sz="1200">
                <a:solidFill>
                  <a:srgbClr val="F3F3F3"/>
                </a:solidFill>
              </a:defRPr>
            </a:lvl5pPr>
            <a:lvl6pPr indent="-304800" lvl="5" marL="2743200" algn="l">
              <a:lnSpc>
                <a:spcPct val="115000"/>
              </a:lnSpc>
              <a:spcBef>
                <a:spcPts val="0"/>
              </a:spcBef>
              <a:spcAft>
                <a:spcPts val="0"/>
              </a:spcAft>
              <a:buClr>
                <a:srgbClr val="F3F3F3"/>
              </a:buClr>
              <a:buSzPts val="1200"/>
              <a:buChar char="■"/>
              <a:defRPr sz="1200">
                <a:solidFill>
                  <a:srgbClr val="F3F3F3"/>
                </a:solidFill>
              </a:defRPr>
            </a:lvl6pPr>
            <a:lvl7pPr indent="-304800" lvl="6" marL="3200400" algn="l">
              <a:lnSpc>
                <a:spcPct val="115000"/>
              </a:lnSpc>
              <a:spcBef>
                <a:spcPts val="0"/>
              </a:spcBef>
              <a:spcAft>
                <a:spcPts val="0"/>
              </a:spcAft>
              <a:buClr>
                <a:srgbClr val="F3F3F3"/>
              </a:buClr>
              <a:buSzPts val="1200"/>
              <a:buChar char="●"/>
              <a:defRPr sz="1200">
                <a:solidFill>
                  <a:srgbClr val="F3F3F3"/>
                </a:solidFill>
              </a:defRPr>
            </a:lvl7pPr>
            <a:lvl8pPr indent="-304800" lvl="7" marL="3657600" algn="l">
              <a:lnSpc>
                <a:spcPct val="115000"/>
              </a:lnSpc>
              <a:spcBef>
                <a:spcPts val="0"/>
              </a:spcBef>
              <a:spcAft>
                <a:spcPts val="0"/>
              </a:spcAft>
              <a:buClr>
                <a:srgbClr val="F3F3F3"/>
              </a:buClr>
              <a:buSzPts val="1200"/>
              <a:buChar char="○"/>
              <a:defRPr sz="1200">
                <a:solidFill>
                  <a:srgbClr val="F3F3F3"/>
                </a:solidFill>
              </a:defRPr>
            </a:lvl8pPr>
            <a:lvl9pPr indent="-304800" lvl="8" marL="4114800" algn="l">
              <a:lnSpc>
                <a:spcPct val="115000"/>
              </a:lnSpc>
              <a:spcBef>
                <a:spcPts val="0"/>
              </a:spcBef>
              <a:spcAft>
                <a:spcPts val="0"/>
              </a:spcAft>
              <a:buClr>
                <a:srgbClr val="F3F3F3"/>
              </a:buClr>
              <a:buSzPts val="1200"/>
              <a:buChar char="■"/>
              <a:defRPr sz="1200">
                <a:solidFill>
                  <a:srgbClr val="F3F3F3"/>
                </a:solidFill>
              </a:defRPr>
            </a:lvl9pPr>
          </a:lstStyle>
          <a:p/>
        </p:txBody>
      </p:sp>
      <p:sp>
        <p:nvSpPr>
          <p:cNvPr id="32" name="Google Shape;3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1"/>
        </a:solidFill>
      </p:bgPr>
    </p:bg>
    <p:spTree>
      <p:nvGrpSpPr>
        <p:cNvPr id="33" name="Shape 33"/>
        <p:cNvGrpSpPr/>
        <p:nvPr/>
      </p:nvGrpSpPr>
      <p:grpSpPr>
        <a:xfrm>
          <a:off x="0" y="0"/>
          <a:ext cx="0" cy="0"/>
          <a:chOff x="0" y="0"/>
          <a:chExt cx="0" cy="0"/>
        </a:xfrm>
      </p:grpSpPr>
      <p:sp>
        <p:nvSpPr>
          <p:cNvPr id="34" name="Google Shape;34;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3F3F3"/>
              </a:buClr>
              <a:buSzPts val="2800"/>
              <a:buNone/>
              <a:defRPr>
                <a:solidFill>
                  <a:srgbClr val="F3F3F3"/>
                </a:solidFill>
              </a:defRPr>
            </a:lvl1pPr>
            <a:lvl2pPr lvl="1" algn="l">
              <a:lnSpc>
                <a:spcPct val="100000"/>
              </a:lnSpc>
              <a:spcBef>
                <a:spcPts val="0"/>
              </a:spcBef>
              <a:spcAft>
                <a:spcPts val="0"/>
              </a:spcAft>
              <a:buClr>
                <a:srgbClr val="F3F3F3"/>
              </a:buClr>
              <a:buSzPts val="2800"/>
              <a:buNone/>
              <a:defRPr>
                <a:solidFill>
                  <a:srgbClr val="F3F3F3"/>
                </a:solidFill>
              </a:defRPr>
            </a:lvl2pPr>
            <a:lvl3pPr lvl="2" algn="l">
              <a:lnSpc>
                <a:spcPct val="100000"/>
              </a:lnSpc>
              <a:spcBef>
                <a:spcPts val="0"/>
              </a:spcBef>
              <a:spcAft>
                <a:spcPts val="0"/>
              </a:spcAft>
              <a:buClr>
                <a:srgbClr val="F3F3F3"/>
              </a:buClr>
              <a:buSzPts val="2800"/>
              <a:buNone/>
              <a:defRPr>
                <a:solidFill>
                  <a:srgbClr val="F3F3F3"/>
                </a:solidFill>
              </a:defRPr>
            </a:lvl3pPr>
            <a:lvl4pPr lvl="3" algn="l">
              <a:lnSpc>
                <a:spcPct val="100000"/>
              </a:lnSpc>
              <a:spcBef>
                <a:spcPts val="0"/>
              </a:spcBef>
              <a:spcAft>
                <a:spcPts val="0"/>
              </a:spcAft>
              <a:buClr>
                <a:srgbClr val="F3F3F3"/>
              </a:buClr>
              <a:buSzPts val="2800"/>
              <a:buNone/>
              <a:defRPr>
                <a:solidFill>
                  <a:srgbClr val="F3F3F3"/>
                </a:solidFill>
              </a:defRPr>
            </a:lvl4pPr>
            <a:lvl5pPr lvl="4" algn="l">
              <a:lnSpc>
                <a:spcPct val="100000"/>
              </a:lnSpc>
              <a:spcBef>
                <a:spcPts val="0"/>
              </a:spcBef>
              <a:spcAft>
                <a:spcPts val="0"/>
              </a:spcAft>
              <a:buClr>
                <a:srgbClr val="F3F3F3"/>
              </a:buClr>
              <a:buSzPts val="2800"/>
              <a:buNone/>
              <a:defRPr>
                <a:solidFill>
                  <a:srgbClr val="F3F3F3"/>
                </a:solidFill>
              </a:defRPr>
            </a:lvl5pPr>
            <a:lvl6pPr lvl="5" algn="l">
              <a:lnSpc>
                <a:spcPct val="100000"/>
              </a:lnSpc>
              <a:spcBef>
                <a:spcPts val="0"/>
              </a:spcBef>
              <a:spcAft>
                <a:spcPts val="0"/>
              </a:spcAft>
              <a:buClr>
                <a:srgbClr val="F3F3F3"/>
              </a:buClr>
              <a:buSzPts val="2800"/>
              <a:buNone/>
              <a:defRPr>
                <a:solidFill>
                  <a:srgbClr val="F3F3F3"/>
                </a:solidFill>
              </a:defRPr>
            </a:lvl6pPr>
            <a:lvl7pPr lvl="6" algn="l">
              <a:lnSpc>
                <a:spcPct val="100000"/>
              </a:lnSpc>
              <a:spcBef>
                <a:spcPts val="0"/>
              </a:spcBef>
              <a:spcAft>
                <a:spcPts val="0"/>
              </a:spcAft>
              <a:buClr>
                <a:srgbClr val="F3F3F3"/>
              </a:buClr>
              <a:buSzPts val="2800"/>
              <a:buNone/>
              <a:defRPr>
                <a:solidFill>
                  <a:srgbClr val="F3F3F3"/>
                </a:solidFill>
              </a:defRPr>
            </a:lvl7pPr>
            <a:lvl8pPr lvl="7" algn="l">
              <a:lnSpc>
                <a:spcPct val="100000"/>
              </a:lnSpc>
              <a:spcBef>
                <a:spcPts val="0"/>
              </a:spcBef>
              <a:spcAft>
                <a:spcPts val="0"/>
              </a:spcAft>
              <a:buClr>
                <a:srgbClr val="F3F3F3"/>
              </a:buClr>
              <a:buSzPts val="2800"/>
              <a:buNone/>
              <a:defRPr>
                <a:solidFill>
                  <a:srgbClr val="F3F3F3"/>
                </a:solidFill>
              </a:defRPr>
            </a:lvl8pPr>
            <a:lvl9pPr lvl="8" algn="l">
              <a:lnSpc>
                <a:spcPct val="100000"/>
              </a:lnSpc>
              <a:spcBef>
                <a:spcPts val="0"/>
              </a:spcBef>
              <a:spcAft>
                <a:spcPts val="0"/>
              </a:spcAft>
              <a:buClr>
                <a:srgbClr val="F3F3F3"/>
              </a:buClr>
              <a:buSzPts val="2800"/>
              <a:buNone/>
              <a:defRPr>
                <a:solidFill>
                  <a:srgbClr val="F3F3F3"/>
                </a:solidFill>
              </a:defRPr>
            </a:lvl9pPr>
          </a:lstStyle>
          <a:p/>
        </p:txBody>
      </p:sp>
      <p:sp>
        <p:nvSpPr>
          <p:cNvPr id="35" name="Google Shape;35;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1"/>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3F3F3"/>
              </a:buClr>
              <a:buSzPts val="2400"/>
              <a:buNone/>
              <a:defRPr sz="2400">
                <a:solidFill>
                  <a:srgbClr val="F3F3F3"/>
                </a:solidFill>
              </a:defRPr>
            </a:lvl1pPr>
            <a:lvl2pPr lvl="1" algn="l">
              <a:lnSpc>
                <a:spcPct val="100000"/>
              </a:lnSpc>
              <a:spcBef>
                <a:spcPts val="0"/>
              </a:spcBef>
              <a:spcAft>
                <a:spcPts val="0"/>
              </a:spcAft>
              <a:buClr>
                <a:srgbClr val="F3F3F3"/>
              </a:buClr>
              <a:buSzPts val="2400"/>
              <a:buNone/>
              <a:defRPr sz="2400">
                <a:solidFill>
                  <a:srgbClr val="F3F3F3"/>
                </a:solidFill>
              </a:defRPr>
            </a:lvl2pPr>
            <a:lvl3pPr lvl="2" algn="l">
              <a:lnSpc>
                <a:spcPct val="100000"/>
              </a:lnSpc>
              <a:spcBef>
                <a:spcPts val="0"/>
              </a:spcBef>
              <a:spcAft>
                <a:spcPts val="0"/>
              </a:spcAft>
              <a:buClr>
                <a:srgbClr val="F3F3F3"/>
              </a:buClr>
              <a:buSzPts val="2400"/>
              <a:buNone/>
              <a:defRPr sz="2400">
                <a:solidFill>
                  <a:srgbClr val="F3F3F3"/>
                </a:solidFill>
              </a:defRPr>
            </a:lvl3pPr>
            <a:lvl4pPr lvl="3" algn="l">
              <a:lnSpc>
                <a:spcPct val="100000"/>
              </a:lnSpc>
              <a:spcBef>
                <a:spcPts val="0"/>
              </a:spcBef>
              <a:spcAft>
                <a:spcPts val="0"/>
              </a:spcAft>
              <a:buClr>
                <a:srgbClr val="F3F3F3"/>
              </a:buClr>
              <a:buSzPts val="2400"/>
              <a:buNone/>
              <a:defRPr sz="2400">
                <a:solidFill>
                  <a:srgbClr val="F3F3F3"/>
                </a:solidFill>
              </a:defRPr>
            </a:lvl4pPr>
            <a:lvl5pPr lvl="4" algn="l">
              <a:lnSpc>
                <a:spcPct val="100000"/>
              </a:lnSpc>
              <a:spcBef>
                <a:spcPts val="0"/>
              </a:spcBef>
              <a:spcAft>
                <a:spcPts val="0"/>
              </a:spcAft>
              <a:buClr>
                <a:srgbClr val="F3F3F3"/>
              </a:buClr>
              <a:buSzPts val="2400"/>
              <a:buNone/>
              <a:defRPr sz="2400">
                <a:solidFill>
                  <a:srgbClr val="F3F3F3"/>
                </a:solidFill>
              </a:defRPr>
            </a:lvl5pPr>
            <a:lvl6pPr lvl="5" algn="l">
              <a:lnSpc>
                <a:spcPct val="100000"/>
              </a:lnSpc>
              <a:spcBef>
                <a:spcPts val="0"/>
              </a:spcBef>
              <a:spcAft>
                <a:spcPts val="0"/>
              </a:spcAft>
              <a:buClr>
                <a:srgbClr val="F3F3F3"/>
              </a:buClr>
              <a:buSzPts val="2400"/>
              <a:buNone/>
              <a:defRPr sz="2400">
                <a:solidFill>
                  <a:srgbClr val="F3F3F3"/>
                </a:solidFill>
              </a:defRPr>
            </a:lvl6pPr>
            <a:lvl7pPr lvl="6" algn="l">
              <a:lnSpc>
                <a:spcPct val="100000"/>
              </a:lnSpc>
              <a:spcBef>
                <a:spcPts val="0"/>
              </a:spcBef>
              <a:spcAft>
                <a:spcPts val="0"/>
              </a:spcAft>
              <a:buClr>
                <a:srgbClr val="F3F3F3"/>
              </a:buClr>
              <a:buSzPts val="2400"/>
              <a:buNone/>
              <a:defRPr sz="2400">
                <a:solidFill>
                  <a:srgbClr val="F3F3F3"/>
                </a:solidFill>
              </a:defRPr>
            </a:lvl7pPr>
            <a:lvl8pPr lvl="7" algn="l">
              <a:lnSpc>
                <a:spcPct val="100000"/>
              </a:lnSpc>
              <a:spcBef>
                <a:spcPts val="0"/>
              </a:spcBef>
              <a:spcAft>
                <a:spcPts val="0"/>
              </a:spcAft>
              <a:buClr>
                <a:srgbClr val="F3F3F3"/>
              </a:buClr>
              <a:buSzPts val="2400"/>
              <a:buNone/>
              <a:defRPr sz="2400">
                <a:solidFill>
                  <a:srgbClr val="F3F3F3"/>
                </a:solidFill>
              </a:defRPr>
            </a:lvl8pPr>
            <a:lvl9pPr lvl="8" algn="l">
              <a:lnSpc>
                <a:spcPct val="100000"/>
              </a:lnSpc>
              <a:spcBef>
                <a:spcPts val="0"/>
              </a:spcBef>
              <a:spcAft>
                <a:spcPts val="0"/>
              </a:spcAft>
              <a:buClr>
                <a:srgbClr val="F3F3F3"/>
              </a:buClr>
              <a:buSzPts val="2400"/>
              <a:buNone/>
              <a:defRPr sz="2400">
                <a:solidFill>
                  <a:srgbClr val="F3F3F3"/>
                </a:solidFill>
              </a:defRPr>
            </a:lvl9pPr>
          </a:lstStyle>
          <a:p/>
        </p:txBody>
      </p:sp>
      <p:sp>
        <p:nvSpPr>
          <p:cNvPr id="38" name="Google Shape;38;p8"/>
          <p:cNvSpPr txBox="1"/>
          <p:nvPr>
            <p:ph idx="1" type="body"/>
          </p:nvPr>
        </p:nvSpPr>
        <p:spPr>
          <a:xfrm>
            <a:off x="311700" y="1389600"/>
            <a:ext cx="36936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rgbClr val="F3F3F3"/>
              </a:buClr>
              <a:buSzPts val="1200"/>
              <a:buChar char="●"/>
              <a:defRPr sz="1200">
                <a:solidFill>
                  <a:srgbClr val="F3F3F3"/>
                </a:solidFill>
              </a:defRPr>
            </a:lvl1pPr>
            <a:lvl2pPr indent="-304800" lvl="1" marL="914400" algn="l">
              <a:lnSpc>
                <a:spcPct val="115000"/>
              </a:lnSpc>
              <a:spcBef>
                <a:spcPts val="0"/>
              </a:spcBef>
              <a:spcAft>
                <a:spcPts val="0"/>
              </a:spcAft>
              <a:buClr>
                <a:srgbClr val="F3F3F3"/>
              </a:buClr>
              <a:buSzPts val="1200"/>
              <a:buChar char="○"/>
              <a:defRPr sz="1200">
                <a:solidFill>
                  <a:srgbClr val="F3F3F3"/>
                </a:solidFill>
              </a:defRPr>
            </a:lvl2pPr>
            <a:lvl3pPr indent="-304800" lvl="2" marL="1371600" algn="l">
              <a:lnSpc>
                <a:spcPct val="115000"/>
              </a:lnSpc>
              <a:spcBef>
                <a:spcPts val="0"/>
              </a:spcBef>
              <a:spcAft>
                <a:spcPts val="0"/>
              </a:spcAft>
              <a:buClr>
                <a:srgbClr val="F3F3F3"/>
              </a:buClr>
              <a:buSzPts val="1200"/>
              <a:buChar char="■"/>
              <a:defRPr sz="1200">
                <a:solidFill>
                  <a:srgbClr val="F3F3F3"/>
                </a:solidFill>
              </a:defRPr>
            </a:lvl3pPr>
            <a:lvl4pPr indent="-304800" lvl="3" marL="1828800" algn="l">
              <a:lnSpc>
                <a:spcPct val="115000"/>
              </a:lnSpc>
              <a:spcBef>
                <a:spcPts val="0"/>
              </a:spcBef>
              <a:spcAft>
                <a:spcPts val="0"/>
              </a:spcAft>
              <a:buClr>
                <a:srgbClr val="F3F3F3"/>
              </a:buClr>
              <a:buSzPts val="1200"/>
              <a:buChar char="●"/>
              <a:defRPr sz="1200">
                <a:solidFill>
                  <a:srgbClr val="F3F3F3"/>
                </a:solidFill>
              </a:defRPr>
            </a:lvl4pPr>
            <a:lvl5pPr indent="-304800" lvl="4" marL="2286000" algn="l">
              <a:lnSpc>
                <a:spcPct val="115000"/>
              </a:lnSpc>
              <a:spcBef>
                <a:spcPts val="0"/>
              </a:spcBef>
              <a:spcAft>
                <a:spcPts val="0"/>
              </a:spcAft>
              <a:buClr>
                <a:srgbClr val="F3F3F3"/>
              </a:buClr>
              <a:buSzPts val="1200"/>
              <a:buChar char="○"/>
              <a:defRPr sz="1200">
                <a:solidFill>
                  <a:srgbClr val="F3F3F3"/>
                </a:solidFill>
              </a:defRPr>
            </a:lvl5pPr>
            <a:lvl6pPr indent="-304800" lvl="5" marL="2743200" algn="l">
              <a:lnSpc>
                <a:spcPct val="115000"/>
              </a:lnSpc>
              <a:spcBef>
                <a:spcPts val="0"/>
              </a:spcBef>
              <a:spcAft>
                <a:spcPts val="0"/>
              </a:spcAft>
              <a:buClr>
                <a:srgbClr val="F3F3F3"/>
              </a:buClr>
              <a:buSzPts val="1200"/>
              <a:buChar char="■"/>
              <a:defRPr sz="1200">
                <a:solidFill>
                  <a:srgbClr val="F3F3F3"/>
                </a:solidFill>
              </a:defRPr>
            </a:lvl6pPr>
            <a:lvl7pPr indent="-304800" lvl="6" marL="3200400" algn="l">
              <a:lnSpc>
                <a:spcPct val="115000"/>
              </a:lnSpc>
              <a:spcBef>
                <a:spcPts val="0"/>
              </a:spcBef>
              <a:spcAft>
                <a:spcPts val="0"/>
              </a:spcAft>
              <a:buClr>
                <a:srgbClr val="F3F3F3"/>
              </a:buClr>
              <a:buSzPts val="1200"/>
              <a:buChar char="●"/>
              <a:defRPr sz="1200">
                <a:solidFill>
                  <a:srgbClr val="F3F3F3"/>
                </a:solidFill>
              </a:defRPr>
            </a:lvl7pPr>
            <a:lvl8pPr indent="-304800" lvl="7" marL="3657600" algn="l">
              <a:lnSpc>
                <a:spcPct val="115000"/>
              </a:lnSpc>
              <a:spcBef>
                <a:spcPts val="0"/>
              </a:spcBef>
              <a:spcAft>
                <a:spcPts val="0"/>
              </a:spcAft>
              <a:buClr>
                <a:srgbClr val="F3F3F3"/>
              </a:buClr>
              <a:buSzPts val="1200"/>
              <a:buChar char="○"/>
              <a:defRPr sz="1200">
                <a:solidFill>
                  <a:srgbClr val="F3F3F3"/>
                </a:solidFill>
              </a:defRPr>
            </a:lvl8pPr>
            <a:lvl9pPr indent="-304800" lvl="8" marL="4114800" algn="l">
              <a:lnSpc>
                <a:spcPct val="115000"/>
              </a:lnSpc>
              <a:spcBef>
                <a:spcPts val="0"/>
              </a:spcBef>
              <a:spcAft>
                <a:spcPts val="0"/>
              </a:spcAft>
              <a:buClr>
                <a:srgbClr val="F3F3F3"/>
              </a:buClr>
              <a:buSzPts val="1200"/>
              <a:buChar char="■"/>
              <a:defRPr sz="1200">
                <a:solidFill>
                  <a:srgbClr val="F3F3F3"/>
                </a:solidFill>
              </a:defRPr>
            </a:lvl9pPr>
          </a:lstStyle>
          <a:p/>
        </p:txBody>
      </p:sp>
      <p:sp>
        <p:nvSpPr>
          <p:cNvPr id="39" name="Google Shape;3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40" name="Shape 40"/>
        <p:cNvGrpSpPr/>
        <p:nvPr/>
      </p:nvGrpSpPr>
      <p:grpSpPr>
        <a:xfrm>
          <a:off x="0" y="0"/>
          <a:ext cx="0" cy="0"/>
          <a:chOff x="0" y="0"/>
          <a:chExt cx="0" cy="0"/>
        </a:xfrm>
      </p:grpSpPr>
      <p:sp>
        <p:nvSpPr>
          <p:cNvPr id="41" name="Google Shape;41;p9"/>
          <p:cNvSpPr txBox="1"/>
          <p:nvPr>
            <p:ph type="title"/>
          </p:nvPr>
        </p:nvSpPr>
        <p:spPr>
          <a:xfrm>
            <a:off x="490250" y="526350"/>
            <a:ext cx="57975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F3F3F3"/>
              </a:buClr>
              <a:buSzPts val="4800"/>
              <a:buNone/>
              <a:defRPr sz="4800">
                <a:solidFill>
                  <a:srgbClr val="F3F3F3"/>
                </a:solidFill>
              </a:defRPr>
            </a:lvl1pPr>
            <a:lvl2pPr lvl="1" algn="l">
              <a:lnSpc>
                <a:spcPct val="100000"/>
              </a:lnSpc>
              <a:spcBef>
                <a:spcPts val="0"/>
              </a:spcBef>
              <a:spcAft>
                <a:spcPts val="0"/>
              </a:spcAft>
              <a:buClr>
                <a:srgbClr val="F3F3F3"/>
              </a:buClr>
              <a:buSzPts val="4800"/>
              <a:buNone/>
              <a:defRPr sz="4800">
                <a:solidFill>
                  <a:srgbClr val="F3F3F3"/>
                </a:solidFill>
              </a:defRPr>
            </a:lvl2pPr>
            <a:lvl3pPr lvl="2" algn="l">
              <a:lnSpc>
                <a:spcPct val="100000"/>
              </a:lnSpc>
              <a:spcBef>
                <a:spcPts val="0"/>
              </a:spcBef>
              <a:spcAft>
                <a:spcPts val="0"/>
              </a:spcAft>
              <a:buClr>
                <a:srgbClr val="F3F3F3"/>
              </a:buClr>
              <a:buSzPts val="4800"/>
              <a:buNone/>
              <a:defRPr sz="4800">
                <a:solidFill>
                  <a:srgbClr val="F3F3F3"/>
                </a:solidFill>
              </a:defRPr>
            </a:lvl3pPr>
            <a:lvl4pPr lvl="3" algn="l">
              <a:lnSpc>
                <a:spcPct val="100000"/>
              </a:lnSpc>
              <a:spcBef>
                <a:spcPts val="0"/>
              </a:spcBef>
              <a:spcAft>
                <a:spcPts val="0"/>
              </a:spcAft>
              <a:buClr>
                <a:srgbClr val="F3F3F3"/>
              </a:buClr>
              <a:buSzPts val="4800"/>
              <a:buNone/>
              <a:defRPr sz="4800">
                <a:solidFill>
                  <a:srgbClr val="F3F3F3"/>
                </a:solidFill>
              </a:defRPr>
            </a:lvl4pPr>
            <a:lvl5pPr lvl="4" algn="l">
              <a:lnSpc>
                <a:spcPct val="100000"/>
              </a:lnSpc>
              <a:spcBef>
                <a:spcPts val="0"/>
              </a:spcBef>
              <a:spcAft>
                <a:spcPts val="0"/>
              </a:spcAft>
              <a:buClr>
                <a:srgbClr val="F3F3F3"/>
              </a:buClr>
              <a:buSzPts val="4800"/>
              <a:buNone/>
              <a:defRPr sz="4800">
                <a:solidFill>
                  <a:srgbClr val="F3F3F3"/>
                </a:solidFill>
              </a:defRPr>
            </a:lvl5pPr>
            <a:lvl6pPr lvl="5" algn="l">
              <a:lnSpc>
                <a:spcPct val="100000"/>
              </a:lnSpc>
              <a:spcBef>
                <a:spcPts val="0"/>
              </a:spcBef>
              <a:spcAft>
                <a:spcPts val="0"/>
              </a:spcAft>
              <a:buClr>
                <a:srgbClr val="F3F3F3"/>
              </a:buClr>
              <a:buSzPts val="4800"/>
              <a:buNone/>
              <a:defRPr sz="4800">
                <a:solidFill>
                  <a:srgbClr val="F3F3F3"/>
                </a:solidFill>
              </a:defRPr>
            </a:lvl6pPr>
            <a:lvl7pPr lvl="6" algn="l">
              <a:lnSpc>
                <a:spcPct val="100000"/>
              </a:lnSpc>
              <a:spcBef>
                <a:spcPts val="0"/>
              </a:spcBef>
              <a:spcAft>
                <a:spcPts val="0"/>
              </a:spcAft>
              <a:buClr>
                <a:srgbClr val="F3F3F3"/>
              </a:buClr>
              <a:buSzPts val="4800"/>
              <a:buNone/>
              <a:defRPr sz="4800">
                <a:solidFill>
                  <a:srgbClr val="F3F3F3"/>
                </a:solidFill>
              </a:defRPr>
            </a:lvl7pPr>
            <a:lvl8pPr lvl="7" algn="l">
              <a:lnSpc>
                <a:spcPct val="100000"/>
              </a:lnSpc>
              <a:spcBef>
                <a:spcPts val="0"/>
              </a:spcBef>
              <a:spcAft>
                <a:spcPts val="0"/>
              </a:spcAft>
              <a:buClr>
                <a:srgbClr val="F3F3F3"/>
              </a:buClr>
              <a:buSzPts val="4800"/>
              <a:buNone/>
              <a:defRPr sz="4800">
                <a:solidFill>
                  <a:srgbClr val="F3F3F3"/>
                </a:solidFill>
              </a:defRPr>
            </a:lvl8pPr>
            <a:lvl9pPr lvl="8" algn="l">
              <a:lnSpc>
                <a:spcPct val="100000"/>
              </a:lnSpc>
              <a:spcBef>
                <a:spcPts val="0"/>
              </a:spcBef>
              <a:spcAft>
                <a:spcPts val="0"/>
              </a:spcAft>
              <a:buClr>
                <a:srgbClr val="F3F3F3"/>
              </a:buClr>
              <a:buSzPts val="4800"/>
              <a:buNone/>
              <a:defRPr sz="4800">
                <a:solidFill>
                  <a:srgbClr val="F3F3F3"/>
                </a:solidFill>
              </a:defRPr>
            </a:lvl9pPr>
          </a:lstStyle>
          <a:p/>
        </p:txBody>
      </p:sp>
      <p:sp>
        <p:nvSpPr>
          <p:cNvPr id="42" name="Google Shape;4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3" name="Shape 43"/>
        <p:cNvGrpSpPr/>
        <p:nvPr/>
      </p:nvGrpSpPr>
      <p:grpSpPr>
        <a:xfrm>
          <a:off x="0" y="0"/>
          <a:ext cx="0" cy="0"/>
          <a:chOff x="0" y="0"/>
          <a:chExt cx="0" cy="0"/>
        </a:xfrm>
      </p:grpSpPr>
      <p:sp>
        <p:nvSpPr>
          <p:cNvPr id="44" name="Google Shape;44;p10"/>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5" name="Google Shape;45;p10"/>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6" name="Google Shape;46;p10"/>
          <p:cNvSpPr txBox="1"/>
          <p:nvPr>
            <p:ph type="title"/>
          </p:nvPr>
        </p:nvSpPr>
        <p:spPr>
          <a:xfrm>
            <a:off x="265500" y="1205825"/>
            <a:ext cx="4045200" cy="1509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F3F3F3"/>
              </a:buClr>
              <a:buSzPts val="4200"/>
              <a:buNone/>
              <a:defRPr sz="4200">
                <a:solidFill>
                  <a:srgbClr val="F3F3F3"/>
                </a:solidFill>
              </a:defRPr>
            </a:lvl1pPr>
            <a:lvl2pPr lvl="1" algn="ctr">
              <a:lnSpc>
                <a:spcPct val="100000"/>
              </a:lnSpc>
              <a:spcBef>
                <a:spcPts val="0"/>
              </a:spcBef>
              <a:spcAft>
                <a:spcPts val="0"/>
              </a:spcAft>
              <a:buClr>
                <a:srgbClr val="F3F3F3"/>
              </a:buClr>
              <a:buSzPts val="4200"/>
              <a:buNone/>
              <a:defRPr sz="4200">
                <a:solidFill>
                  <a:srgbClr val="F3F3F3"/>
                </a:solidFill>
              </a:defRPr>
            </a:lvl2pPr>
            <a:lvl3pPr lvl="2" algn="ctr">
              <a:lnSpc>
                <a:spcPct val="100000"/>
              </a:lnSpc>
              <a:spcBef>
                <a:spcPts val="0"/>
              </a:spcBef>
              <a:spcAft>
                <a:spcPts val="0"/>
              </a:spcAft>
              <a:buClr>
                <a:srgbClr val="F3F3F3"/>
              </a:buClr>
              <a:buSzPts val="4200"/>
              <a:buNone/>
              <a:defRPr sz="4200">
                <a:solidFill>
                  <a:srgbClr val="F3F3F3"/>
                </a:solidFill>
              </a:defRPr>
            </a:lvl3pPr>
            <a:lvl4pPr lvl="3" algn="ctr">
              <a:lnSpc>
                <a:spcPct val="100000"/>
              </a:lnSpc>
              <a:spcBef>
                <a:spcPts val="0"/>
              </a:spcBef>
              <a:spcAft>
                <a:spcPts val="0"/>
              </a:spcAft>
              <a:buClr>
                <a:srgbClr val="F3F3F3"/>
              </a:buClr>
              <a:buSzPts val="4200"/>
              <a:buNone/>
              <a:defRPr sz="4200">
                <a:solidFill>
                  <a:srgbClr val="F3F3F3"/>
                </a:solidFill>
              </a:defRPr>
            </a:lvl4pPr>
            <a:lvl5pPr lvl="4" algn="ctr">
              <a:lnSpc>
                <a:spcPct val="100000"/>
              </a:lnSpc>
              <a:spcBef>
                <a:spcPts val="0"/>
              </a:spcBef>
              <a:spcAft>
                <a:spcPts val="0"/>
              </a:spcAft>
              <a:buClr>
                <a:srgbClr val="F3F3F3"/>
              </a:buClr>
              <a:buSzPts val="4200"/>
              <a:buNone/>
              <a:defRPr sz="4200">
                <a:solidFill>
                  <a:srgbClr val="F3F3F3"/>
                </a:solidFill>
              </a:defRPr>
            </a:lvl5pPr>
            <a:lvl6pPr lvl="5" algn="ctr">
              <a:lnSpc>
                <a:spcPct val="100000"/>
              </a:lnSpc>
              <a:spcBef>
                <a:spcPts val="0"/>
              </a:spcBef>
              <a:spcAft>
                <a:spcPts val="0"/>
              </a:spcAft>
              <a:buClr>
                <a:srgbClr val="F3F3F3"/>
              </a:buClr>
              <a:buSzPts val="4200"/>
              <a:buNone/>
              <a:defRPr sz="4200">
                <a:solidFill>
                  <a:srgbClr val="F3F3F3"/>
                </a:solidFill>
              </a:defRPr>
            </a:lvl6pPr>
            <a:lvl7pPr lvl="6" algn="ctr">
              <a:lnSpc>
                <a:spcPct val="100000"/>
              </a:lnSpc>
              <a:spcBef>
                <a:spcPts val="0"/>
              </a:spcBef>
              <a:spcAft>
                <a:spcPts val="0"/>
              </a:spcAft>
              <a:buClr>
                <a:srgbClr val="F3F3F3"/>
              </a:buClr>
              <a:buSzPts val="4200"/>
              <a:buNone/>
              <a:defRPr sz="4200">
                <a:solidFill>
                  <a:srgbClr val="F3F3F3"/>
                </a:solidFill>
              </a:defRPr>
            </a:lvl7pPr>
            <a:lvl8pPr lvl="7" algn="ctr">
              <a:lnSpc>
                <a:spcPct val="100000"/>
              </a:lnSpc>
              <a:spcBef>
                <a:spcPts val="0"/>
              </a:spcBef>
              <a:spcAft>
                <a:spcPts val="0"/>
              </a:spcAft>
              <a:buClr>
                <a:srgbClr val="F3F3F3"/>
              </a:buClr>
              <a:buSzPts val="4200"/>
              <a:buNone/>
              <a:defRPr sz="4200">
                <a:solidFill>
                  <a:srgbClr val="F3F3F3"/>
                </a:solidFill>
              </a:defRPr>
            </a:lvl8pPr>
            <a:lvl9pPr lvl="8" algn="ctr">
              <a:lnSpc>
                <a:spcPct val="100000"/>
              </a:lnSpc>
              <a:spcBef>
                <a:spcPts val="0"/>
              </a:spcBef>
              <a:spcAft>
                <a:spcPts val="0"/>
              </a:spcAft>
              <a:buClr>
                <a:srgbClr val="F3F3F3"/>
              </a:buClr>
              <a:buSzPts val="4200"/>
              <a:buNone/>
              <a:defRPr sz="4200">
                <a:solidFill>
                  <a:srgbClr val="F3F3F3"/>
                </a:solidFill>
              </a:defRPr>
            </a:lvl9pPr>
          </a:lstStyle>
          <a:p/>
        </p:txBody>
      </p:sp>
      <p:sp>
        <p:nvSpPr>
          <p:cNvPr id="47" name="Google Shape;47;p10"/>
          <p:cNvSpPr txBox="1"/>
          <p:nvPr>
            <p:ph idx="1" type="subTitle"/>
          </p:nvPr>
        </p:nvSpPr>
        <p:spPr>
          <a:xfrm>
            <a:off x="265500" y="27690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F3F3F3"/>
              </a:buClr>
              <a:buSzPts val="2100"/>
              <a:buNone/>
              <a:defRPr sz="2100">
                <a:solidFill>
                  <a:srgbClr val="F3F3F3"/>
                </a:solidFill>
              </a:defRPr>
            </a:lvl1pPr>
            <a:lvl2pPr lvl="1" algn="ctr">
              <a:lnSpc>
                <a:spcPct val="100000"/>
              </a:lnSpc>
              <a:spcBef>
                <a:spcPts val="0"/>
              </a:spcBef>
              <a:spcAft>
                <a:spcPts val="0"/>
              </a:spcAft>
              <a:buClr>
                <a:srgbClr val="F3F3F3"/>
              </a:buClr>
              <a:buSzPts val="2100"/>
              <a:buNone/>
              <a:defRPr sz="2100">
                <a:solidFill>
                  <a:srgbClr val="F3F3F3"/>
                </a:solidFill>
              </a:defRPr>
            </a:lvl2pPr>
            <a:lvl3pPr lvl="2" algn="ctr">
              <a:lnSpc>
                <a:spcPct val="100000"/>
              </a:lnSpc>
              <a:spcBef>
                <a:spcPts val="0"/>
              </a:spcBef>
              <a:spcAft>
                <a:spcPts val="0"/>
              </a:spcAft>
              <a:buClr>
                <a:srgbClr val="F3F3F3"/>
              </a:buClr>
              <a:buSzPts val="2100"/>
              <a:buNone/>
              <a:defRPr sz="2100">
                <a:solidFill>
                  <a:srgbClr val="F3F3F3"/>
                </a:solidFill>
              </a:defRPr>
            </a:lvl3pPr>
            <a:lvl4pPr lvl="3" algn="ctr">
              <a:lnSpc>
                <a:spcPct val="100000"/>
              </a:lnSpc>
              <a:spcBef>
                <a:spcPts val="0"/>
              </a:spcBef>
              <a:spcAft>
                <a:spcPts val="0"/>
              </a:spcAft>
              <a:buClr>
                <a:srgbClr val="F3F3F3"/>
              </a:buClr>
              <a:buSzPts val="2100"/>
              <a:buNone/>
              <a:defRPr sz="2100">
                <a:solidFill>
                  <a:srgbClr val="F3F3F3"/>
                </a:solidFill>
              </a:defRPr>
            </a:lvl4pPr>
            <a:lvl5pPr lvl="4" algn="ctr">
              <a:lnSpc>
                <a:spcPct val="100000"/>
              </a:lnSpc>
              <a:spcBef>
                <a:spcPts val="0"/>
              </a:spcBef>
              <a:spcAft>
                <a:spcPts val="0"/>
              </a:spcAft>
              <a:buClr>
                <a:srgbClr val="F3F3F3"/>
              </a:buClr>
              <a:buSzPts val="2100"/>
              <a:buNone/>
              <a:defRPr sz="2100">
                <a:solidFill>
                  <a:srgbClr val="F3F3F3"/>
                </a:solidFill>
              </a:defRPr>
            </a:lvl5pPr>
            <a:lvl6pPr lvl="5" algn="ctr">
              <a:lnSpc>
                <a:spcPct val="100000"/>
              </a:lnSpc>
              <a:spcBef>
                <a:spcPts val="0"/>
              </a:spcBef>
              <a:spcAft>
                <a:spcPts val="0"/>
              </a:spcAft>
              <a:buClr>
                <a:srgbClr val="F3F3F3"/>
              </a:buClr>
              <a:buSzPts val="2100"/>
              <a:buNone/>
              <a:defRPr sz="2100">
                <a:solidFill>
                  <a:srgbClr val="F3F3F3"/>
                </a:solidFill>
              </a:defRPr>
            </a:lvl6pPr>
            <a:lvl7pPr lvl="6" algn="ctr">
              <a:lnSpc>
                <a:spcPct val="100000"/>
              </a:lnSpc>
              <a:spcBef>
                <a:spcPts val="0"/>
              </a:spcBef>
              <a:spcAft>
                <a:spcPts val="0"/>
              </a:spcAft>
              <a:buClr>
                <a:srgbClr val="F3F3F3"/>
              </a:buClr>
              <a:buSzPts val="2100"/>
              <a:buNone/>
              <a:defRPr sz="2100">
                <a:solidFill>
                  <a:srgbClr val="F3F3F3"/>
                </a:solidFill>
              </a:defRPr>
            </a:lvl7pPr>
            <a:lvl8pPr lvl="7" algn="ctr">
              <a:lnSpc>
                <a:spcPct val="100000"/>
              </a:lnSpc>
              <a:spcBef>
                <a:spcPts val="0"/>
              </a:spcBef>
              <a:spcAft>
                <a:spcPts val="0"/>
              </a:spcAft>
              <a:buClr>
                <a:srgbClr val="F3F3F3"/>
              </a:buClr>
              <a:buSzPts val="2100"/>
              <a:buNone/>
              <a:defRPr sz="2100">
                <a:solidFill>
                  <a:srgbClr val="F3F3F3"/>
                </a:solidFill>
              </a:defRPr>
            </a:lvl8pPr>
            <a:lvl9pPr lvl="8" algn="ctr">
              <a:lnSpc>
                <a:spcPct val="100000"/>
              </a:lnSpc>
              <a:spcBef>
                <a:spcPts val="0"/>
              </a:spcBef>
              <a:spcAft>
                <a:spcPts val="0"/>
              </a:spcAft>
              <a:buClr>
                <a:srgbClr val="F3F3F3"/>
              </a:buClr>
              <a:buSzPts val="2100"/>
              <a:buNone/>
              <a:defRPr sz="2100">
                <a:solidFill>
                  <a:srgbClr val="F3F3F3"/>
                </a:solidFill>
              </a:defRPr>
            </a:lvl9pPr>
          </a:lstStyle>
          <a:p/>
        </p:txBody>
      </p:sp>
      <p:sp>
        <p:nvSpPr>
          <p:cNvPr id="48" name="Google Shape;48;p1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30200" lvl="0" marL="457200" algn="l">
              <a:lnSpc>
                <a:spcPct val="115000"/>
              </a:lnSpc>
              <a:spcBef>
                <a:spcPts val="0"/>
              </a:spcBef>
              <a:spcAft>
                <a:spcPts val="0"/>
              </a:spcAft>
              <a:buClr>
                <a:srgbClr val="F3F3F3"/>
              </a:buClr>
              <a:buSzPts val="1600"/>
              <a:buChar char="●"/>
              <a:defRPr>
                <a:solidFill>
                  <a:srgbClr val="F3F3F3"/>
                </a:solidFill>
              </a:defRPr>
            </a:lvl1pPr>
            <a:lvl2pPr indent="-323850" lvl="1" marL="914400" algn="l">
              <a:lnSpc>
                <a:spcPct val="115000"/>
              </a:lnSpc>
              <a:spcBef>
                <a:spcPts val="0"/>
              </a:spcBef>
              <a:spcAft>
                <a:spcPts val="0"/>
              </a:spcAft>
              <a:buClr>
                <a:srgbClr val="F3F3F3"/>
              </a:buClr>
              <a:buSzPts val="1500"/>
              <a:buChar char="○"/>
              <a:defRPr>
                <a:solidFill>
                  <a:srgbClr val="F3F3F3"/>
                </a:solidFill>
              </a:defRPr>
            </a:lvl2pPr>
            <a:lvl3pPr indent="-317500" lvl="2" marL="1371600" algn="l">
              <a:lnSpc>
                <a:spcPct val="115000"/>
              </a:lnSpc>
              <a:spcBef>
                <a:spcPts val="0"/>
              </a:spcBef>
              <a:spcAft>
                <a:spcPts val="0"/>
              </a:spcAft>
              <a:buClr>
                <a:srgbClr val="F3F3F3"/>
              </a:buClr>
              <a:buSzPts val="1400"/>
              <a:buChar char="■"/>
              <a:defRPr>
                <a:solidFill>
                  <a:srgbClr val="F3F3F3"/>
                </a:solidFill>
              </a:defRPr>
            </a:lvl3pPr>
            <a:lvl4pPr indent="-311150" lvl="3" marL="1828800" algn="l">
              <a:lnSpc>
                <a:spcPct val="115000"/>
              </a:lnSpc>
              <a:spcBef>
                <a:spcPts val="0"/>
              </a:spcBef>
              <a:spcAft>
                <a:spcPts val="0"/>
              </a:spcAft>
              <a:buClr>
                <a:srgbClr val="F3F3F3"/>
              </a:buClr>
              <a:buSzPts val="1300"/>
              <a:buChar char="●"/>
              <a:defRPr>
                <a:solidFill>
                  <a:srgbClr val="F3F3F3"/>
                </a:solidFill>
              </a:defRPr>
            </a:lvl4pPr>
            <a:lvl5pPr indent="-311150" lvl="4" marL="2286000" algn="l">
              <a:lnSpc>
                <a:spcPct val="115000"/>
              </a:lnSpc>
              <a:spcBef>
                <a:spcPts val="0"/>
              </a:spcBef>
              <a:spcAft>
                <a:spcPts val="0"/>
              </a:spcAft>
              <a:buClr>
                <a:srgbClr val="F3F3F3"/>
              </a:buClr>
              <a:buSzPts val="1300"/>
              <a:buChar char="○"/>
              <a:defRPr>
                <a:solidFill>
                  <a:srgbClr val="F3F3F3"/>
                </a:solidFill>
              </a:defRPr>
            </a:lvl5pPr>
            <a:lvl6pPr indent="-311150" lvl="5" marL="2743200" algn="l">
              <a:lnSpc>
                <a:spcPct val="115000"/>
              </a:lnSpc>
              <a:spcBef>
                <a:spcPts val="0"/>
              </a:spcBef>
              <a:spcAft>
                <a:spcPts val="0"/>
              </a:spcAft>
              <a:buClr>
                <a:srgbClr val="F3F3F3"/>
              </a:buClr>
              <a:buSzPts val="1300"/>
              <a:buChar char="■"/>
              <a:defRPr>
                <a:solidFill>
                  <a:srgbClr val="F3F3F3"/>
                </a:solidFill>
              </a:defRPr>
            </a:lvl6pPr>
            <a:lvl7pPr indent="-304800" lvl="6" marL="3200400" algn="l">
              <a:lnSpc>
                <a:spcPct val="115000"/>
              </a:lnSpc>
              <a:spcBef>
                <a:spcPts val="0"/>
              </a:spcBef>
              <a:spcAft>
                <a:spcPts val="0"/>
              </a:spcAft>
              <a:buClr>
                <a:srgbClr val="F3F3F3"/>
              </a:buClr>
              <a:buSzPts val="1200"/>
              <a:buChar char="●"/>
              <a:defRPr>
                <a:solidFill>
                  <a:srgbClr val="F3F3F3"/>
                </a:solidFill>
              </a:defRPr>
            </a:lvl7pPr>
            <a:lvl8pPr indent="-304800" lvl="7" marL="3657600" algn="l">
              <a:lnSpc>
                <a:spcPct val="115000"/>
              </a:lnSpc>
              <a:spcBef>
                <a:spcPts val="0"/>
              </a:spcBef>
              <a:spcAft>
                <a:spcPts val="0"/>
              </a:spcAft>
              <a:buClr>
                <a:srgbClr val="F3F3F3"/>
              </a:buClr>
              <a:buSzPts val="1200"/>
              <a:buChar char="○"/>
              <a:defRPr>
                <a:solidFill>
                  <a:srgbClr val="F3F3F3"/>
                </a:solidFill>
              </a:defRPr>
            </a:lvl8pPr>
            <a:lvl9pPr indent="-304800" lvl="8" marL="4114800" algn="l">
              <a:lnSpc>
                <a:spcPct val="115000"/>
              </a:lnSpc>
              <a:spcBef>
                <a:spcPts val="0"/>
              </a:spcBef>
              <a:spcAft>
                <a:spcPts val="0"/>
              </a:spcAft>
              <a:buClr>
                <a:srgbClr val="F3F3F3"/>
              </a:buClr>
              <a:buSzPts val="1200"/>
              <a:buChar char="■"/>
              <a:defRPr>
                <a:solidFill>
                  <a:srgbClr val="F3F3F3"/>
                </a:solidFill>
              </a:defRPr>
            </a:lvl9pPr>
          </a:lstStyle>
          <a:p/>
        </p:txBody>
      </p:sp>
      <p:sp>
        <p:nvSpPr>
          <p:cNvPr id="49" name="Google Shape;49;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F3F3F3"/>
              </a:buClr>
              <a:buSzPts val="2800"/>
              <a:buFont typeface="Work Sans"/>
              <a:buNone/>
              <a:defRPr b="1" i="0" sz="2800" u="none" cap="none" strike="noStrike">
                <a:solidFill>
                  <a:srgbClr val="F3F3F3"/>
                </a:solidFill>
                <a:latin typeface="Work Sans"/>
                <a:ea typeface="Work Sans"/>
                <a:cs typeface="Work Sans"/>
                <a:sym typeface="Work Sans"/>
              </a:defRPr>
            </a:lvl1pPr>
            <a:lvl2pPr lvl="1" marR="0" rtl="0" algn="l">
              <a:lnSpc>
                <a:spcPct val="100000"/>
              </a:lnSpc>
              <a:spcBef>
                <a:spcPts val="0"/>
              </a:spcBef>
              <a:spcAft>
                <a:spcPts val="0"/>
              </a:spcAft>
              <a:buClr>
                <a:srgbClr val="F3F3F3"/>
              </a:buClr>
              <a:buSzPts val="2800"/>
              <a:buFont typeface="Work Sans"/>
              <a:buNone/>
              <a:defRPr b="0" i="0" sz="2800" u="none" cap="none" strike="noStrike">
                <a:solidFill>
                  <a:srgbClr val="F3F3F3"/>
                </a:solidFill>
                <a:latin typeface="Work Sans"/>
                <a:ea typeface="Work Sans"/>
                <a:cs typeface="Work Sans"/>
                <a:sym typeface="Work Sans"/>
              </a:defRPr>
            </a:lvl2pPr>
            <a:lvl3pPr lvl="2" marR="0" rtl="0" algn="l">
              <a:lnSpc>
                <a:spcPct val="100000"/>
              </a:lnSpc>
              <a:spcBef>
                <a:spcPts val="0"/>
              </a:spcBef>
              <a:spcAft>
                <a:spcPts val="0"/>
              </a:spcAft>
              <a:buClr>
                <a:srgbClr val="F3F3F3"/>
              </a:buClr>
              <a:buSzPts val="2800"/>
              <a:buFont typeface="Work Sans"/>
              <a:buNone/>
              <a:defRPr b="0" i="0" sz="2800" u="none" cap="none" strike="noStrike">
                <a:solidFill>
                  <a:srgbClr val="F3F3F3"/>
                </a:solidFill>
                <a:latin typeface="Work Sans"/>
                <a:ea typeface="Work Sans"/>
                <a:cs typeface="Work Sans"/>
                <a:sym typeface="Work Sans"/>
              </a:defRPr>
            </a:lvl3pPr>
            <a:lvl4pPr lvl="3" marR="0" rtl="0" algn="l">
              <a:lnSpc>
                <a:spcPct val="100000"/>
              </a:lnSpc>
              <a:spcBef>
                <a:spcPts val="0"/>
              </a:spcBef>
              <a:spcAft>
                <a:spcPts val="0"/>
              </a:spcAft>
              <a:buClr>
                <a:srgbClr val="F3F3F3"/>
              </a:buClr>
              <a:buSzPts val="2800"/>
              <a:buFont typeface="Work Sans"/>
              <a:buNone/>
              <a:defRPr b="0" i="0" sz="2800" u="none" cap="none" strike="noStrike">
                <a:solidFill>
                  <a:srgbClr val="F3F3F3"/>
                </a:solidFill>
                <a:latin typeface="Work Sans"/>
                <a:ea typeface="Work Sans"/>
                <a:cs typeface="Work Sans"/>
                <a:sym typeface="Work Sans"/>
              </a:defRPr>
            </a:lvl4pPr>
            <a:lvl5pPr lvl="4" marR="0" rtl="0" algn="l">
              <a:lnSpc>
                <a:spcPct val="100000"/>
              </a:lnSpc>
              <a:spcBef>
                <a:spcPts val="0"/>
              </a:spcBef>
              <a:spcAft>
                <a:spcPts val="0"/>
              </a:spcAft>
              <a:buClr>
                <a:srgbClr val="F3F3F3"/>
              </a:buClr>
              <a:buSzPts val="2800"/>
              <a:buFont typeface="Work Sans"/>
              <a:buNone/>
              <a:defRPr b="0" i="0" sz="2800" u="none" cap="none" strike="noStrike">
                <a:solidFill>
                  <a:srgbClr val="F3F3F3"/>
                </a:solidFill>
                <a:latin typeface="Work Sans"/>
                <a:ea typeface="Work Sans"/>
                <a:cs typeface="Work Sans"/>
                <a:sym typeface="Work Sans"/>
              </a:defRPr>
            </a:lvl5pPr>
            <a:lvl6pPr lvl="5" marR="0" rtl="0" algn="l">
              <a:lnSpc>
                <a:spcPct val="100000"/>
              </a:lnSpc>
              <a:spcBef>
                <a:spcPts val="0"/>
              </a:spcBef>
              <a:spcAft>
                <a:spcPts val="0"/>
              </a:spcAft>
              <a:buClr>
                <a:srgbClr val="F3F3F3"/>
              </a:buClr>
              <a:buSzPts val="2800"/>
              <a:buFont typeface="Work Sans"/>
              <a:buNone/>
              <a:defRPr b="0" i="0" sz="2800" u="none" cap="none" strike="noStrike">
                <a:solidFill>
                  <a:srgbClr val="F3F3F3"/>
                </a:solidFill>
                <a:latin typeface="Work Sans"/>
                <a:ea typeface="Work Sans"/>
                <a:cs typeface="Work Sans"/>
                <a:sym typeface="Work Sans"/>
              </a:defRPr>
            </a:lvl6pPr>
            <a:lvl7pPr lvl="6" marR="0" rtl="0" algn="l">
              <a:lnSpc>
                <a:spcPct val="100000"/>
              </a:lnSpc>
              <a:spcBef>
                <a:spcPts val="0"/>
              </a:spcBef>
              <a:spcAft>
                <a:spcPts val="0"/>
              </a:spcAft>
              <a:buClr>
                <a:srgbClr val="F3F3F3"/>
              </a:buClr>
              <a:buSzPts val="2800"/>
              <a:buFont typeface="Work Sans"/>
              <a:buNone/>
              <a:defRPr b="0" i="0" sz="2800" u="none" cap="none" strike="noStrike">
                <a:solidFill>
                  <a:srgbClr val="F3F3F3"/>
                </a:solidFill>
                <a:latin typeface="Work Sans"/>
                <a:ea typeface="Work Sans"/>
                <a:cs typeface="Work Sans"/>
                <a:sym typeface="Work Sans"/>
              </a:defRPr>
            </a:lvl7pPr>
            <a:lvl8pPr lvl="7" marR="0" rtl="0" algn="l">
              <a:lnSpc>
                <a:spcPct val="100000"/>
              </a:lnSpc>
              <a:spcBef>
                <a:spcPts val="0"/>
              </a:spcBef>
              <a:spcAft>
                <a:spcPts val="0"/>
              </a:spcAft>
              <a:buClr>
                <a:srgbClr val="F3F3F3"/>
              </a:buClr>
              <a:buSzPts val="2800"/>
              <a:buFont typeface="Work Sans"/>
              <a:buNone/>
              <a:defRPr b="0" i="0" sz="2800" u="none" cap="none" strike="noStrike">
                <a:solidFill>
                  <a:srgbClr val="F3F3F3"/>
                </a:solidFill>
                <a:latin typeface="Work Sans"/>
                <a:ea typeface="Work Sans"/>
                <a:cs typeface="Work Sans"/>
                <a:sym typeface="Work Sans"/>
              </a:defRPr>
            </a:lvl8pPr>
            <a:lvl9pPr lvl="8" marR="0" rtl="0" algn="l">
              <a:lnSpc>
                <a:spcPct val="100000"/>
              </a:lnSpc>
              <a:spcBef>
                <a:spcPts val="0"/>
              </a:spcBef>
              <a:spcAft>
                <a:spcPts val="0"/>
              </a:spcAft>
              <a:buClr>
                <a:srgbClr val="F3F3F3"/>
              </a:buClr>
              <a:buSzPts val="2800"/>
              <a:buFont typeface="Work Sans"/>
              <a:buNone/>
              <a:defRPr b="0" i="0" sz="2800" u="none" cap="none" strike="noStrike">
                <a:solidFill>
                  <a:srgbClr val="F3F3F3"/>
                </a:solidFill>
                <a:latin typeface="Work Sans"/>
                <a:ea typeface="Work Sans"/>
                <a:cs typeface="Work Sans"/>
                <a:sym typeface="Work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15000"/>
              </a:lnSpc>
              <a:spcBef>
                <a:spcPts val="0"/>
              </a:spcBef>
              <a:spcAft>
                <a:spcPts val="0"/>
              </a:spcAft>
              <a:buClr>
                <a:srgbClr val="EFEFEF"/>
              </a:buClr>
              <a:buSzPts val="1600"/>
              <a:buFont typeface="Work Sans"/>
              <a:buChar char="●"/>
              <a:defRPr b="0" i="0" sz="1600" u="none" cap="none" strike="noStrike">
                <a:solidFill>
                  <a:srgbClr val="EFEFEF"/>
                </a:solidFill>
                <a:latin typeface="Work Sans"/>
                <a:ea typeface="Work Sans"/>
                <a:cs typeface="Work Sans"/>
                <a:sym typeface="Work Sans"/>
              </a:defRPr>
            </a:lvl1pPr>
            <a:lvl2pPr indent="-323850" lvl="1" marL="914400" marR="0" rtl="0" algn="l">
              <a:lnSpc>
                <a:spcPct val="115000"/>
              </a:lnSpc>
              <a:spcBef>
                <a:spcPts val="0"/>
              </a:spcBef>
              <a:spcAft>
                <a:spcPts val="0"/>
              </a:spcAft>
              <a:buClr>
                <a:srgbClr val="EFEFEF"/>
              </a:buClr>
              <a:buSzPts val="1500"/>
              <a:buFont typeface="Work Sans"/>
              <a:buChar char="○"/>
              <a:defRPr b="0" i="0" sz="1500" u="none" cap="none" strike="noStrike">
                <a:solidFill>
                  <a:srgbClr val="EFEFEF"/>
                </a:solidFill>
                <a:latin typeface="Work Sans"/>
                <a:ea typeface="Work Sans"/>
                <a:cs typeface="Work Sans"/>
                <a:sym typeface="Work Sans"/>
              </a:defRPr>
            </a:lvl2pPr>
            <a:lvl3pPr indent="-317500" lvl="2" marL="1371600" marR="0" rtl="0" algn="l">
              <a:lnSpc>
                <a:spcPct val="115000"/>
              </a:lnSpc>
              <a:spcBef>
                <a:spcPts val="0"/>
              </a:spcBef>
              <a:spcAft>
                <a:spcPts val="0"/>
              </a:spcAft>
              <a:buClr>
                <a:srgbClr val="EFEFEF"/>
              </a:buClr>
              <a:buSzPts val="1400"/>
              <a:buFont typeface="Work Sans"/>
              <a:buChar char="■"/>
              <a:defRPr b="0" i="0" sz="1400" u="none" cap="none" strike="noStrike">
                <a:solidFill>
                  <a:srgbClr val="EFEFEF"/>
                </a:solidFill>
                <a:latin typeface="Work Sans"/>
                <a:ea typeface="Work Sans"/>
                <a:cs typeface="Work Sans"/>
                <a:sym typeface="Work Sans"/>
              </a:defRPr>
            </a:lvl3pPr>
            <a:lvl4pPr indent="-311150" lvl="3" marL="1828800" marR="0" rtl="0" algn="l">
              <a:lnSpc>
                <a:spcPct val="115000"/>
              </a:lnSpc>
              <a:spcBef>
                <a:spcPts val="0"/>
              </a:spcBef>
              <a:spcAft>
                <a:spcPts val="0"/>
              </a:spcAft>
              <a:buClr>
                <a:srgbClr val="EFEFEF"/>
              </a:buClr>
              <a:buSzPts val="1300"/>
              <a:buFont typeface="Work Sans"/>
              <a:buChar char="●"/>
              <a:defRPr b="0" i="0" sz="1300" u="none" cap="none" strike="noStrike">
                <a:solidFill>
                  <a:srgbClr val="EFEFEF"/>
                </a:solidFill>
                <a:latin typeface="Work Sans"/>
                <a:ea typeface="Work Sans"/>
                <a:cs typeface="Work Sans"/>
                <a:sym typeface="Work Sans"/>
              </a:defRPr>
            </a:lvl4pPr>
            <a:lvl5pPr indent="-311150" lvl="4" marL="2286000" marR="0" rtl="0" algn="l">
              <a:lnSpc>
                <a:spcPct val="115000"/>
              </a:lnSpc>
              <a:spcBef>
                <a:spcPts val="0"/>
              </a:spcBef>
              <a:spcAft>
                <a:spcPts val="0"/>
              </a:spcAft>
              <a:buClr>
                <a:srgbClr val="EFEFEF"/>
              </a:buClr>
              <a:buSzPts val="1300"/>
              <a:buFont typeface="Work Sans"/>
              <a:buChar char="○"/>
              <a:defRPr b="0" i="0" sz="1300" u="none" cap="none" strike="noStrike">
                <a:solidFill>
                  <a:srgbClr val="EFEFEF"/>
                </a:solidFill>
                <a:latin typeface="Work Sans"/>
                <a:ea typeface="Work Sans"/>
                <a:cs typeface="Work Sans"/>
                <a:sym typeface="Work Sans"/>
              </a:defRPr>
            </a:lvl5pPr>
            <a:lvl6pPr indent="-311150" lvl="5" marL="2743200" marR="0" rtl="0" algn="l">
              <a:lnSpc>
                <a:spcPct val="115000"/>
              </a:lnSpc>
              <a:spcBef>
                <a:spcPts val="0"/>
              </a:spcBef>
              <a:spcAft>
                <a:spcPts val="0"/>
              </a:spcAft>
              <a:buClr>
                <a:srgbClr val="EFEFEF"/>
              </a:buClr>
              <a:buSzPts val="1300"/>
              <a:buFont typeface="Work Sans"/>
              <a:buChar char="■"/>
              <a:defRPr b="0" i="0" sz="1300" u="none" cap="none" strike="noStrike">
                <a:solidFill>
                  <a:srgbClr val="EFEFEF"/>
                </a:solidFill>
                <a:latin typeface="Work Sans"/>
                <a:ea typeface="Work Sans"/>
                <a:cs typeface="Work Sans"/>
                <a:sym typeface="Work Sans"/>
              </a:defRPr>
            </a:lvl6pPr>
            <a:lvl7pPr indent="-304800" lvl="6" marL="3200400" marR="0" rtl="0" algn="l">
              <a:lnSpc>
                <a:spcPct val="115000"/>
              </a:lnSpc>
              <a:spcBef>
                <a:spcPts val="0"/>
              </a:spcBef>
              <a:spcAft>
                <a:spcPts val="0"/>
              </a:spcAft>
              <a:buClr>
                <a:srgbClr val="EFEFEF"/>
              </a:buClr>
              <a:buSzPts val="1200"/>
              <a:buFont typeface="Work Sans"/>
              <a:buChar char="●"/>
              <a:defRPr b="0" i="0" sz="1200" u="none" cap="none" strike="noStrike">
                <a:solidFill>
                  <a:srgbClr val="EFEFEF"/>
                </a:solidFill>
                <a:latin typeface="Work Sans"/>
                <a:ea typeface="Work Sans"/>
                <a:cs typeface="Work Sans"/>
                <a:sym typeface="Work Sans"/>
              </a:defRPr>
            </a:lvl7pPr>
            <a:lvl8pPr indent="-304800" lvl="7" marL="3657600" marR="0" rtl="0" algn="l">
              <a:lnSpc>
                <a:spcPct val="115000"/>
              </a:lnSpc>
              <a:spcBef>
                <a:spcPts val="0"/>
              </a:spcBef>
              <a:spcAft>
                <a:spcPts val="0"/>
              </a:spcAft>
              <a:buClr>
                <a:srgbClr val="EFEFEF"/>
              </a:buClr>
              <a:buSzPts val="1200"/>
              <a:buFont typeface="Work Sans"/>
              <a:buChar char="○"/>
              <a:defRPr b="0" i="0" sz="1200" u="none" cap="none" strike="noStrike">
                <a:solidFill>
                  <a:srgbClr val="EFEFEF"/>
                </a:solidFill>
                <a:latin typeface="Work Sans"/>
                <a:ea typeface="Work Sans"/>
                <a:cs typeface="Work Sans"/>
                <a:sym typeface="Work Sans"/>
              </a:defRPr>
            </a:lvl8pPr>
            <a:lvl9pPr indent="-304800" lvl="8" marL="4114800" marR="0" rtl="0" algn="l">
              <a:lnSpc>
                <a:spcPct val="115000"/>
              </a:lnSpc>
              <a:spcBef>
                <a:spcPts val="0"/>
              </a:spcBef>
              <a:spcAft>
                <a:spcPts val="0"/>
              </a:spcAft>
              <a:buClr>
                <a:srgbClr val="EFEFEF"/>
              </a:buClr>
              <a:buSzPts val="1200"/>
              <a:buFont typeface="Work Sans"/>
              <a:buChar char="■"/>
              <a:defRPr b="0" i="0" sz="1200" u="none" cap="none" strike="noStrike">
                <a:solidFill>
                  <a:srgbClr val="EFEFEF"/>
                </a:solidFill>
                <a:latin typeface="Work Sans"/>
                <a:ea typeface="Work Sans"/>
                <a:cs typeface="Work Sans"/>
                <a:sym typeface="Work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3F3F3"/>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27.png"/><Relationship Id="rId6"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zhanglab.ccmb.med.umich.edu/FASTA/" TargetMode="Externa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33.png"/><Relationship Id="rId5"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29.png"/><Relationship Id="rId5"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comments" Target="../comments/commen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www.rcsb.org/" TargetMode="External"/><Relationship Id="rId4" Type="http://schemas.openxmlformats.org/officeDocument/2006/relationships/hyperlink" Target="http://schuellerlab.org/dr_sasa/download" TargetMode="External"/><Relationship Id="rId5" Type="http://schemas.openxmlformats.org/officeDocument/2006/relationships/image" Target="../media/image42.png"/><Relationship Id="rId6"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s://doi.org/10.1093/nar/28.1.235"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www.hindawi.com/journals/tswj/2013/162750/"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1" Type="http://schemas.openxmlformats.org/officeDocument/2006/relationships/hyperlink" Target="https://www.sciencedaily.com/terms/protein_folding.htm" TargetMode="External"/><Relationship Id="rId10" Type="http://schemas.openxmlformats.org/officeDocument/2006/relationships/hyperlink" Target="http://sitn.hms.harvard.edu/flash/2010/issue65/" TargetMode="External"/><Relationship Id="rId13" Type="http://schemas.openxmlformats.org/officeDocument/2006/relationships/hyperlink" Target="https://www.rcsb.org/structure/3tnu" TargetMode="External"/><Relationship Id="rId12" Type="http://schemas.openxmlformats.org/officeDocument/2006/relationships/hyperlink" Target="https://www.cdc.gov/prions/index.html" TargetMode="External"/><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www.livescience.com/53044-protein.html" TargetMode="External"/><Relationship Id="rId4" Type="http://schemas.openxmlformats.org/officeDocument/2006/relationships/hyperlink" Target="https://www.britannica.com/science/amino-acid" TargetMode="External"/><Relationship Id="rId9" Type="http://schemas.openxmlformats.org/officeDocument/2006/relationships/hyperlink" Target="http://sitn.hms.harvard.edu/flash/2010/issue65/" TargetMode="External"/><Relationship Id="rId15" Type="http://schemas.openxmlformats.org/officeDocument/2006/relationships/hyperlink" Target="https://www.researchgate.net/figure/Secondary-structure-of-protein-a-helix-and-b-pleated-sheet-118_fig7_289503025" TargetMode="External"/><Relationship Id="rId14" Type="http://schemas.openxmlformats.org/officeDocument/2006/relationships/image" Target="../media/image39.png"/><Relationship Id="rId16" Type="http://schemas.openxmlformats.org/officeDocument/2006/relationships/image" Target="../media/image43.png"/><Relationship Id="rId5" Type="http://schemas.openxmlformats.org/officeDocument/2006/relationships/hyperlink" Target="https://www.britannica.com/science/amino-acid" TargetMode="External"/><Relationship Id="rId6" Type="http://schemas.openxmlformats.org/officeDocument/2006/relationships/hyperlink" Target="https://www.britannica.com/science/amino-acid" TargetMode="External"/><Relationship Id="rId7" Type="http://schemas.openxmlformats.org/officeDocument/2006/relationships/hyperlink" Target="https://www.britannica.com/science/amino-acid" TargetMode="External"/><Relationship Id="rId8" Type="http://schemas.openxmlformats.org/officeDocument/2006/relationships/hyperlink" Target="http://sitn.hms.harvard.edu/flash/2010/issue65/"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hyperlink" Target="https://www.rcsb.org/" TargetMode="External"/><Relationship Id="rId4" Type="http://schemas.openxmlformats.org/officeDocument/2006/relationships/hyperlink" Target="https://www.rcsb.org/structure/4MA6" TargetMode="External"/><Relationship Id="rId5"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www.sciencedirect.com/science/article/abs/pii/S1386142519302227" TargetMode="Externa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www.researchgate.net/publication/11507135_Interactions_between_Flavonoids_and_Proteins_Effect_on_the_Total_Antioxidant_Capacity" TargetMode="External"/><Relationship Id="rId4" Type="http://schemas.openxmlformats.org/officeDocument/2006/relationships/image" Target="../media/image46.png"/><Relationship Id="rId5" Type="http://schemas.openxmlformats.org/officeDocument/2006/relationships/hyperlink" Target="https://journals.plos.org/plosone/article/figure?id=10.1371/journal.pone.0076067.g010" TargetMode="External"/><Relationship Id="rId6"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hyperlink" Target="https://www.intechopen.com/books/flavonoids-from-biosynthesis-to-human-health/flavonoids-in-agriculture" TargetMode="External"/><Relationship Id="rId13" Type="http://schemas.openxmlformats.org/officeDocument/2006/relationships/hyperlink" Target="https://www.ncbi.nlm.nih.gov/pmc/articles/PMC7385538/" TargetMode="External"/><Relationship Id="rId12"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pubmed.ncbi.nlm.nih.gov/25272572/" TargetMode="External"/><Relationship Id="rId4" Type="http://schemas.openxmlformats.org/officeDocument/2006/relationships/hyperlink" Target="https://www.sciencedirect.com/science/article/pii/B9780128147740000104" TargetMode="External"/><Relationship Id="rId9" Type="http://schemas.openxmlformats.org/officeDocument/2006/relationships/hyperlink" Target="https://www.ncbi.nlm.nih.gov/pmc/articles/PMC6562590/" TargetMode="External"/><Relationship Id="rId5" Type="http://schemas.openxmlformats.org/officeDocument/2006/relationships/hyperlink" Target="https://www.sciencedirect.com/science/article/pii/B9780128147740000104" TargetMode="External"/><Relationship Id="rId6" Type="http://schemas.openxmlformats.org/officeDocument/2006/relationships/hyperlink" Target="https://www.nature.com/articles/s41467-019-11622-x" TargetMode="External"/><Relationship Id="rId7" Type="http://schemas.openxmlformats.org/officeDocument/2006/relationships/hyperlink" Target="https://www.ncbi.nlm.nih.gov/pmc/articles/PMC7385538/" TargetMode="External"/><Relationship Id="rId8" Type="http://schemas.openxmlformats.org/officeDocument/2006/relationships/hyperlink" Target="https://pubmed.ncbi.nlm.nih.gov/2491954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ncbi.nlm.nih.gov/pmc/articles/PMC5465813/" TargetMode="External"/><Relationship Id="rId4" Type="http://schemas.openxmlformats.org/officeDocument/2006/relationships/hyperlink" Target="https://www.britannica.com/science/phenol" TargetMode="External"/><Relationship Id="rId9" Type="http://schemas.openxmlformats.org/officeDocument/2006/relationships/image" Target="../media/image10.png"/><Relationship Id="rId5" Type="http://schemas.openxmlformats.org/officeDocument/2006/relationships/hyperlink" Target="https://pubmed.ncbi.nlm.nih.gov/21391112/" TargetMode="External"/><Relationship Id="rId6" Type="http://schemas.openxmlformats.org/officeDocument/2006/relationships/image" Target="../media/image13.png"/><Relationship Id="rId7" Type="http://schemas.openxmlformats.org/officeDocument/2006/relationships/hyperlink" Target="https://pubchem.ncbi.nlm.nih.gov/compound/Phenol" TargetMode="External"/><Relationship Id="rId8" Type="http://schemas.openxmlformats.org/officeDocument/2006/relationships/image" Target="../media/image6.png"/></Relationships>
</file>

<file path=ppt/slides/_rels/slide6.xml.rels><?xml version="1.0" encoding="UTF-8" standalone="yes"?><Relationships xmlns="http://schemas.openxmlformats.org/package/2006/relationships"><Relationship Id="rId10" Type="http://schemas.openxmlformats.org/officeDocument/2006/relationships/hyperlink" Target="https://www.researchgate.net/publication/279499208_Roles_of_flavonoids_in_Plants" TargetMode="External"/><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lifeofplant.blogspot.com/2011/05/cytosol.html" TargetMode="External"/><Relationship Id="rId4" Type="http://schemas.openxmlformats.org/officeDocument/2006/relationships/image" Target="../media/image20.png"/><Relationship Id="rId9" Type="http://schemas.openxmlformats.org/officeDocument/2006/relationships/hyperlink" Target="https://www.researchgate.net/publication/279499208_Roles_of_flavonoids_in_Plants" TargetMode="External"/><Relationship Id="rId5" Type="http://schemas.openxmlformats.org/officeDocument/2006/relationships/hyperlink" Target="https://www.researchgate.net/publication/279499208_Roles_of_flavonoids_in_Plants" TargetMode="External"/><Relationship Id="rId6" Type="http://schemas.openxmlformats.org/officeDocument/2006/relationships/hyperlink" Target="https://www.biologyonline.com/dictionary/biosynthesis" TargetMode="External"/><Relationship Id="rId7" Type="http://schemas.openxmlformats.org/officeDocument/2006/relationships/hyperlink" Target="https://www.researchgate.net/publication/279499208_Roles_of_flavonoids_in_Plants" TargetMode="External"/><Relationship Id="rId8" Type="http://schemas.openxmlformats.org/officeDocument/2006/relationships/hyperlink" Target="https://www.researchgate.net/publication/279499208_Roles_of_flavonoids_in_Plant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1.png"/><Relationship Id="rId9"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1.png"/><Relationship Id="rId7" Type="http://schemas.openxmlformats.org/officeDocument/2006/relationships/image" Target="../media/image17.png"/><Relationship Id="rId8"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www.kegg.jp/"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Flavonoid Production Predictions </a:t>
            </a:r>
            <a:endParaRPr/>
          </a:p>
        </p:txBody>
      </p:sp>
      <p:sp>
        <p:nvSpPr>
          <p:cNvPr id="60" name="Google Shape;60;p13"/>
          <p:cNvSpPr txBox="1"/>
          <p:nvPr>
            <p:ph idx="1" type="subTitle"/>
          </p:nvPr>
        </p:nvSpPr>
        <p:spPr>
          <a:xfrm>
            <a:off x="729625" y="3172900"/>
            <a:ext cx="7688100" cy="122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400"/>
              <a:buNone/>
            </a:pPr>
            <a:r>
              <a:rPr lang="en"/>
              <a:t>Fall 2020 Research Position Co-op with Dr. Moorman </a:t>
            </a:r>
            <a:endParaRPr/>
          </a:p>
          <a:p>
            <a:pPr indent="0" lvl="0" marL="0" rtl="0" algn="l">
              <a:lnSpc>
                <a:spcPct val="115000"/>
              </a:lnSpc>
              <a:spcBef>
                <a:spcPts val="0"/>
              </a:spcBef>
              <a:spcAft>
                <a:spcPts val="0"/>
              </a:spcAft>
              <a:buSzPts val="2400"/>
              <a:buNone/>
            </a:pPr>
            <a:r>
              <a:rPr lang="en" sz="1400"/>
              <a:t>Maggie Horton</a:t>
            </a:r>
            <a:endParaRPr sz="1400"/>
          </a:p>
          <a:p>
            <a:pPr indent="0" lvl="0" marL="0" rtl="0" algn="l">
              <a:lnSpc>
                <a:spcPct val="115000"/>
              </a:lnSpc>
              <a:spcBef>
                <a:spcPts val="0"/>
              </a:spcBef>
              <a:spcAft>
                <a:spcPts val="0"/>
              </a:spcAft>
              <a:buSzPts val="2400"/>
              <a:buNone/>
            </a:pPr>
            <a:r>
              <a:rPr i="1" lang="en" sz="1200"/>
              <a:t>18 December 2020</a:t>
            </a:r>
            <a:endParaRPr i="1" sz="1200"/>
          </a:p>
        </p:txBody>
      </p:sp>
      <p:sp>
        <p:nvSpPr>
          <p:cNvPr id="61" name="Google Shape;6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txBox="1"/>
          <p:nvPr>
            <p:ph type="title"/>
          </p:nvPr>
        </p:nvSpPr>
        <p:spPr>
          <a:xfrm>
            <a:off x="311688" y="1074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700"/>
              <a:t>KEGG’s Reference Flavonoid Biosynthesis Map</a:t>
            </a:r>
            <a:endParaRPr sz="2700"/>
          </a:p>
        </p:txBody>
      </p:sp>
      <p:sp>
        <p:nvSpPr>
          <p:cNvPr id="164" name="Google Shape;16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65" name="Google Shape;165;p22"/>
          <p:cNvPicPr preferRelativeResize="0"/>
          <p:nvPr/>
        </p:nvPicPr>
        <p:blipFill rotWithShape="1">
          <a:blip r:embed="rId3">
            <a:alphaModFix/>
          </a:blip>
          <a:srcRect b="0" l="0" r="0" t="2789"/>
          <a:stretch/>
        </p:blipFill>
        <p:spPr>
          <a:xfrm>
            <a:off x="1644301" y="680100"/>
            <a:ext cx="5855375" cy="4218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3"/>
          <p:cNvSpPr txBox="1"/>
          <p:nvPr>
            <p:ph type="title"/>
          </p:nvPr>
        </p:nvSpPr>
        <p:spPr>
          <a:xfrm>
            <a:off x="311700" y="1593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Flavonoids in Our Dataset &amp; Flavonoid Classes</a:t>
            </a:r>
            <a:endParaRPr/>
          </a:p>
        </p:txBody>
      </p:sp>
      <p:sp>
        <p:nvSpPr>
          <p:cNvPr id="171" name="Google Shape;17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72" name="Google Shape;172;p23"/>
          <p:cNvSpPr txBox="1"/>
          <p:nvPr>
            <p:ph idx="1" type="body"/>
          </p:nvPr>
        </p:nvSpPr>
        <p:spPr>
          <a:xfrm>
            <a:off x="397525" y="1003750"/>
            <a:ext cx="3775500" cy="3571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Anthocyanidins</a:t>
            </a:r>
            <a:endParaRPr sz="1200"/>
          </a:p>
          <a:p>
            <a:pPr indent="-298450" lvl="1" marL="914400" rtl="0" algn="l">
              <a:lnSpc>
                <a:spcPct val="115000"/>
              </a:lnSpc>
              <a:spcBef>
                <a:spcPts val="0"/>
              </a:spcBef>
              <a:spcAft>
                <a:spcPts val="0"/>
              </a:spcAft>
              <a:buSzPts val="1100"/>
              <a:buChar char="○"/>
            </a:pPr>
            <a:r>
              <a:rPr lang="en" sz="1100"/>
              <a:t>Cyanidin</a:t>
            </a:r>
            <a:endParaRPr sz="1100"/>
          </a:p>
          <a:p>
            <a:pPr indent="-304800" lvl="0" marL="457200" rtl="0" algn="l">
              <a:lnSpc>
                <a:spcPct val="115000"/>
              </a:lnSpc>
              <a:spcBef>
                <a:spcPts val="0"/>
              </a:spcBef>
              <a:spcAft>
                <a:spcPts val="0"/>
              </a:spcAft>
              <a:buSzPts val="1200"/>
              <a:buChar char="●"/>
            </a:pPr>
            <a:r>
              <a:rPr lang="en" sz="1200"/>
              <a:t>Chalcones</a:t>
            </a:r>
            <a:endParaRPr sz="1200"/>
          </a:p>
          <a:p>
            <a:pPr indent="-298450" lvl="1" marL="914400" rtl="0" algn="l">
              <a:lnSpc>
                <a:spcPct val="115000"/>
              </a:lnSpc>
              <a:spcBef>
                <a:spcPts val="0"/>
              </a:spcBef>
              <a:spcAft>
                <a:spcPts val="0"/>
              </a:spcAft>
              <a:buSzPts val="1100"/>
              <a:buChar char="○"/>
            </a:pPr>
            <a:r>
              <a:rPr lang="en" sz="1100"/>
              <a:t>Butein &amp; Isoliquiritigenin</a:t>
            </a:r>
            <a:endParaRPr sz="1100"/>
          </a:p>
          <a:p>
            <a:pPr indent="-304800" lvl="0" marL="457200" rtl="0" algn="l">
              <a:lnSpc>
                <a:spcPct val="115000"/>
              </a:lnSpc>
              <a:spcBef>
                <a:spcPts val="0"/>
              </a:spcBef>
              <a:spcAft>
                <a:spcPts val="0"/>
              </a:spcAft>
              <a:buSzPts val="1200"/>
              <a:buChar char="●"/>
            </a:pPr>
            <a:r>
              <a:rPr lang="en" sz="1200"/>
              <a:t>Flavan-3-ols</a:t>
            </a:r>
            <a:endParaRPr sz="1200"/>
          </a:p>
          <a:p>
            <a:pPr indent="-298450" lvl="1" marL="914400" rtl="0" algn="l">
              <a:lnSpc>
                <a:spcPct val="115000"/>
              </a:lnSpc>
              <a:spcBef>
                <a:spcPts val="0"/>
              </a:spcBef>
              <a:spcAft>
                <a:spcPts val="0"/>
              </a:spcAft>
              <a:buSzPts val="1100"/>
              <a:buChar char="○"/>
            </a:pPr>
            <a:r>
              <a:rPr lang="en" sz="1100"/>
              <a:t>Catechin, Epicatechin, Epigallocatechin &amp; Gallocatechin</a:t>
            </a:r>
            <a:endParaRPr sz="1100"/>
          </a:p>
          <a:p>
            <a:pPr indent="-304800" lvl="0" marL="457200" rtl="0" algn="l">
              <a:lnSpc>
                <a:spcPct val="115000"/>
              </a:lnSpc>
              <a:spcBef>
                <a:spcPts val="0"/>
              </a:spcBef>
              <a:spcAft>
                <a:spcPts val="0"/>
              </a:spcAft>
              <a:buSzPts val="1200"/>
              <a:buChar char="●"/>
            </a:pPr>
            <a:r>
              <a:rPr lang="en" sz="1200"/>
              <a:t>Flavanones</a:t>
            </a:r>
            <a:endParaRPr sz="1200"/>
          </a:p>
          <a:p>
            <a:pPr indent="-298450" lvl="1" marL="914400" rtl="0" algn="l">
              <a:lnSpc>
                <a:spcPct val="115000"/>
              </a:lnSpc>
              <a:spcBef>
                <a:spcPts val="0"/>
              </a:spcBef>
              <a:spcAft>
                <a:spcPts val="0"/>
              </a:spcAft>
              <a:buSzPts val="1100"/>
              <a:buChar char="○"/>
            </a:pPr>
            <a:r>
              <a:rPr lang="en" sz="1100"/>
              <a:t>Eriodictyol &amp; Naringenin</a:t>
            </a:r>
            <a:endParaRPr sz="1100"/>
          </a:p>
          <a:p>
            <a:pPr indent="-304800" lvl="0" marL="457200" rtl="0" algn="l">
              <a:lnSpc>
                <a:spcPct val="115000"/>
              </a:lnSpc>
              <a:spcBef>
                <a:spcPts val="0"/>
              </a:spcBef>
              <a:spcAft>
                <a:spcPts val="0"/>
              </a:spcAft>
              <a:buSzPts val="1200"/>
              <a:buChar char="●"/>
            </a:pPr>
            <a:r>
              <a:rPr lang="en" sz="1200"/>
              <a:t>Flavones</a:t>
            </a:r>
            <a:endParaRPr sz="1200"/>
          </a:p>
          <a:p>
            <a:pPr indent="-298450" lvl="1" marL="914400" rtl="0" algn="l">
              <a:lnSpc>
                <a:spcPct val="115000"/>
              </a:lnSpc>
              <a:spcBef>
                <a:spcPts val="0"/>
              </a:spcBef>
              <a:spcAft>
                <a:spcPts val="0"/>
              </a:spcAft>
              <a:buSzPts val="1100"/>
              <a:buChar char="○"/>
            </a:pPr>
            <a:r>
              <a:rPr lang="en" sz="1100"/>
              <a:t>Apigenin &amp; Luteolin</a:t>
            </a:r>
            <a:endParaRPr sz="1100"/>
          </a:p>
          <a:p>
            <a:pPr indent="-304800" lvl="0" marL="457200" rtl="0" algn="l">
              <a:lnSpc>
                <a:spcPct val="115000"/>
              </a:lnSpc>
              <a:spcBef>
                <a:spcPts val="0"/>
              </a:spcBef>
              <a:spcAft>
                <a:spcPts val="0"/>
              </a:spcAft>
              <a:buSzPts val="1200"/>
              <a:buChar char="●"/>
            </a:pPr>
            <a:r>
              <a:rPr lang="en" sz="1200"/>
              <a:t>Flavonols</a:t>
            </a:r>
            <a:endParaRPr sz="1200"/>
          </a:p>
          <a:p>
            <a:pPr indent="-298450" lvl="1" marL="914400" rtl="0" algn="l">
              <a:lnSpc>
                <a:spcPct val="115000"/>
              </a:lnSpc>
              <a:spcBef>
                <a:spcPts val="0"/>
              </a:spcBef>
              <a:spcAft>
                <a:spcPts val="0"/>
              </a:spcAft>
              <a:buSzPts val="1100"/>
              <a:buChar char="○"/>
            </a:pPr>
            <a:r>
              <a:rPr lang="en" sz="1100"/>
              <a:t>Kaempferol, Myricetin &amp; Quercetin</a:t>
            </a:r>
            <a:endParaRPr sz="1100"/>
          </a:p>
          <a:p>
            <a:pPr indent="-304800" lvl="0" marL="457200" rtl="0" algn="l">
              <a:lnSpc>
                <a:spcPct val="115000"/>
              </a:lnSpc>
              <a:spcBef>
                <a:spcPts val="0"/>
              </a:spcBef>
              <a:spcAft>
                <a:spcPts val="0"/>
              </a:spcAft>
              <a:buSzPts val="1200"/>
              <a:buChar char="●"/>
            </a:pPr>
            <a:r>
              <a:rPr lang="en" sz="1200"/>
              <a:t>Isoflavonoids</a:t>
            </a:r>
            <a:endParaRPr sz="1200"/>
          </a:p>
          <a:p>
            <a:pPr indent="-298450" lvl="1" marL="914400" rtl="0" algn="l">
              <a:lnSpc>
                <a:spcPct val="115000"/>
              </a:lnSpc>
              <a:spcBef>
                <a:spcPts val="0"/>
              </a:spcBef>
              <a:spcAft>
                <a:spcPts val="0"/>
              </a:spcAft>
              <a:buSzPts val="1100"/>
              <a:buChar char="○"/>
            </a:pPr>
            <a:r>
              <a:rPr lang="en" sz="1100"/>
              <a:t>Genistein</a:t>
            </a:r>
            <a:endParaRPr sz="1100"/>
          </a:p>
        </p:txBody>
      </p:sp>
      <p:pic>
        <p:nvPicPr>
          <p:cNvPr id="173" name="Google Shape;173;p23"/>
          <p:cNvPicPr preferRelativeResize="0"/>
          <p:nvPr/>
        </p:nvPicPr>
        <p:blipFill rotWithShape="1">
          <a:blip r:embed="rId3">
            <a:alphaModFix/>
          </a:blip>
          <a:srcRect b="1586" l="1257" r="1247" t="4462"/>
          <a:stretch/>
        </p:blipFill>
        <p:spPr>
          <a:xfrm>
            <a:off x="4021050" y="970400"/>
            <a:ext cx="4765026" cy="335458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Project Overview</a:t>
            </a:r>
            <a:endParaRPr/>
          </a:p>
        </p:txBody>
      </p:sp>
      <p:sp>
        <p:nvSpPr>
          <p:cNvPr id="179" name="Google Shape;17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General Idea</a:t>
            </a:r>
            <a:endParaRPr/>
          </a:p>
        </p:txBody>
      </p:sp>
      <p:sp>
        <p:nvSpPr>
          <p:cNvPr id="185" name="Google Shape;185;p25"/>
          <p:cNvSpPr txBox="1"/>
          <p:nvPr>
            <p:ph idx="1" type="body"/>
          </p:nvPr>
        </p:nvSpPr>
        <p:spPr>
          <a:xfrm>
            <a:off x="311700" y="1045500"/>
            <a:ext cx="42087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The main goal is to make predictions on which of the flavonoids of interest each plant could produce</a:t>
            </a:r>
            <a:endParaRPr/>
          </a:p>
          <a:p>
            <a:pPr indent="-304800" lvl="1" marL="914400" rtl="0" algn="l">
              <a:lnSpc>
                <a:spcPct val="115000"/>
              </a:lnSpc>
              <a:spcBef>
                <a:spcPts val="0"/>
              </a:spcBef>
              <a:spcAft>
                <a:spcPts val="0"/>
              </a:spcAft>
              <a:buSzPts val="1200"/>
              <a:buChar char="○"/>
            </a:pPr>
            <a:r>
              <a:rPr lang="en"/>
              <a:t>Made using data from KEGG &amp; are theoretical</a:t>
            </a:r>
            <a:endParaRPr/>
          </a:p>
          <a:p>
            <a:pPr indent="-317500" lvl="0" marL="457200" rtl="0" algn="l">
              <a:lnSpc>
                <a:spcPct val="115000"/>
              </a:lnSpc>
              <a:spcBef>
                <a:spcPts val="0"/>
              </a:spcBef>
              <a:spcAft>
                <a:spcPts val="0"/>
              </a:spcAft>
              <a:buSzPts val="1400"/>
              <a:buChar char="●"/>
            </a:pPr>
            <a:r>
              <a:rPr lang="en"/>
              <a:t>Continuation of a former student’s thesis project</a:t>
            </a:r>
            <a:endParaRPr/>
          </a:p>
          <a:p>
            <a:pPr indent="-317500" lvl="0" marL="457200" rtl="0" algn="l">
              <a:lnSpc>
                <a:spcPct val="115000"/>
              </a:lnSpc>
              <a:spcBef>
                <a:spcPts val="0"/>
              </a:spcBef>
              <a:spcAft>
                <a:spcPts val="0"/>
              </a:spcAft>
              <a:buSzPts val="1400"/>
              <a:buChar char="●"/>
            </a:pPr>
            <a:r>
              <a:rPr lang="en"/>
              <a:t>Two main components to the current progress</a:t>
            </a:r>
            <a:endParaRPr/>
          </a:p>
          <a:p>
            <a:pPr indent="-298450" lvl="1" marL="914400" rtl="0" algn="l">
              <a:lnSpc>
                <a:spcPct val="115000"/>
              </a:lnSpc>
              <a:spcBef>
                <a:spcPts val="0"/>
              </a:spcBef>
              <a:spcAft>
                <a:spcPts val="0"/>
              </a:spcAft>
              <a:buSzPts val="1100"/>
              <a:buChar char="○"/>
            </a:pPr>
            <a:r>
              <a:rPr lang="en" sz="1100"/>
              <a:t>Work on code used in making the predictions</a:t>
            </a:r>
            <a:endParaRPr sz="1100"/>
          </a:p>
          <a:p>
            <a:pPr indent="-298450" lvl="1" marL="914400" rtl="0" algn="l">
              <a:lnSpc>
                <a:spcPct val="115000"/>
              </a:lnSpc>
              <a:spcBef>
                <a:spcPts val="0"/>
              </a:spcBef>
              <a:spcAft>
                <a:spcPts val="0"/>
              </a:spcAft>
              <a:buSzPts val="1100"/>
              <a:buChar char="○"/>
            </a:pPr>
            <a:r>
              <a:rPr lang="en" sz="1100"/>
              <a:t>Conduct literature &amp; database searches on plants experimentally known to produce flavonoids</a:t>
            </a:r>
            <a:endParaRPr sz="1100"/>
          </a:p>
          <a:p>
            <a:pPr indent="0" lvl="0" marL="0" rtl="0" algn="l">
              <a:lnSpc>
                <a:spcPct val="115000"/>
              </a:lnSpc>
              <a:spcBef>
                <a:spcPts val="0"/>
              </a:spcBef>
              <a:spcAft>
                <a:spcPts val="0"/>
              </a:spcAft>
              <a:buSzPts val="1400"/>
              <a:buNone/>
            </a:pPr>
            <a:r>
              <a:t/>
            </a:r>
            <a:endParaRPr sz="1500"/>
          </a:p>
        </p:txBody>
      </p:sp>
      <p:sp>
        <p:nvSpPr>
          <p:cNvPr id="186" name="Google Shape;18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87" name="Google Shape;187;p25"/>
          <p:cNvPicPr preferRelativeResize="0"/>
          <p:nvPr/>
        </p:nvPicPr>
        <p:blipFill rotWithShape="1">
          <a:blip r:embed="rId3">
            <a:alphaModFix/>
          </a:blip>
          <a:srcRect b="0" l="0" r="0" t="0"/>
          <a:stretch/>
        </p:blipFill>
        <p:spPr>
          <a:xfrm>
            <a:off x="4572000" y="1152400"/>
            <a:ext cx="4424499" cy="2893450"/>
          </a:xfrm>
          <a:prstGeom prst="rect">
            <a:avLst/>
          </a:prstGeom>
          <a:noFill/>
          <a:ln>
            <a:noFill/>
          </a:ln>
        </p:spPr>
      </p:pic>
      <p:sp>
        <p:nvSpPr>
          <p:cNvPr id="188" name="Google Shape;188;p25"/>
          <p:cNvSpPr txBox="1"/>
          <p:nvPr/>
        </p:nvSpPr>
        <p:spPr>
          <a:xfrm>
            <a:off x="4572000" y="4045850"/>
            <a:ext cx="44244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1" lang="en" sz="800" u="none" cap="none" strike="noStrike">
                <a:solidFill>
                  <a:srgbClr val="D9D9D9"/>
                </a:solidFill>
                <a:latin typeface="Work Sans"/>
                <a:ea typeface="Work Sans"/>
                <a:cs typeface="Work Sans"/>
                <a:sym typeface="Work Sans"/>
              </a:rPr>
              <a:t>Simplified combined map of flavonoid &amp; isoflavonoid biosynthesis, highlighting flavonoids of interest, taken from Kyoto Encyclopedia of Genes &amp; Genomes (KEGG)</a:t>
            </a:r>
            <a:endParaRPr b="0" i="1" sz="800" u="none" cap="none" strike="noStrike">
              <a:solidFill>
                <a:srgbClr val="D9D9D9"/>
              </a:solidFill>
              <a:latin typeface="Work Sans"/>
              <a:ea typeface="Work Sans"/>
              <a:cs typeface="Work Sans"/>
              <a:sym typeface="Work Sans"/>
            </a:endParaRPr>
          </a:p>
          <a:p>
            <a:pPr indent="0" lvl="0" marL="0" marR="0" rtl="0" algn="ctr">
              <a:lnSpc>
                <a:spcPct val="100000"/>
              </a:lnSpc>
              <a:spcBef>
                <a:spcPts val="0"/>
              </a:spcBef>
              <a:spcAft>
                <a:spcPts val="0"/>
              </a:spcAft>
              <a:buClr>
                <a:srgbClr val="000000"/>
              </a:buClr>
              <a:buSzPts val="800"/>
              <a:buFont typeface="Arial"/>
              <a:buNone/>
            </a:pPr>
            <a:r>
              <a:t/>
            </a:r>
            <a:endParaRPr b="0" i="1" sz="800" u="none" cap="none" strike="noStrike">
              <a:solidFill>
                <a:srgbClr val="D9D9D9"/>
              </a:solidFill>
              <a:latin typeface="Work Sans"/>
              <a:ea typeface="Work Sans"/>
              <a:cs typeface="Work Sans"/>
              <a:sym typeface="Work Sans"/>
            </a:endParaRPr>
          </a:p>
          <a:p>
            <a:pPr indent="0" lvl="0" marL="0" marR="0" rtl="0" algn="ctr">
              <a:lnSpc>
                <a:spcPct val="100000"/>
              </a:lnSpc>
              <a:spcBef>
                <a:spcPts val="0"/>
              </a:spcBef>
              <a:spcAft>
                <a:spcPts val="0"/>
              </a:spcAft>
              <a:buClr>
                <a:srgbClr val="000000"/>
              </a:buClr>
              <a:buSzPts val="800"/>
              <a:buFont typeface="Arial"/>
              <a:buNone/>
            </a:pPr>
            <a:r>
              <a:t/>
            </a:r>
            <a:endParaRPr b="0" i="1" sz="800" u="none" cap="none" strike="noStrike">
              <a:solidFill>
                <a:srgbClr val="D9D9D9"/>
              </a:solidFill>
              <a:latin typeface="Work Sans"/>
              <a:ea typeface="Work Sans"/>
              <a:cs typeface="Work Sans"/>
              <a:sym typeface="Work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311700" y="3619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Prior Progress</a:t>
            </a:r>
            <a:endParaRPr/>
          </a:p>
        </p:txBody>
      </p:sp>
      <p:sp>
        <p:nvSpPr>
          <p:cNvPr id="194" name="Google Shape;194;p26"/>
          <p:cNvSpPr txBox="1"/>
          <p:nvPr>
            <p:ph idx="1" type="body"/>
          </p:nvPr>
        </p:nvSpPr>
        <p:spPr>
          <a:xfrm>
            <a:off x="311700" y="1142225"/>
            <a:ext cx="4731300" cy="3682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Continuation of the progress made from former student Jordan Wilson’s thesis project</a:t>
            </a:r>
            <a:endParaRPr/>
          </a:p>
          <a:p>
            <a:pPr indent="-317500" lvl="1" marL="914400" rtl="0" algn="l">
              <a:lnSpc>
                <a:spcPct val="115000"/>
              </a:lnSpc>
              <a:spcBef>
                <a:spcPts val="0"/>
              </a:spcBef>
              <a:spcAft>
                <a:spcPts val="0"/>
              </a:spcAft>
              <a:buSzPts val="1400"/>
              <a:buChar char="○"/>
            </a:pPr>
            <a:r>
              <a:rPr lang="en" sz="1400"/>
              <a:t>Written in Python 2 (now unsupported)</a:t>
            </a:r>
            <a:endParaRPr/>
          </a:p>
          <a:p>
            <a:pPr indent="-304800" lvl="2" marL="1371600" rtl="0" algn="l">
              <a:lnSpc>
                <a:spcPct val="115000"/>
              </a:lnSpc>
              <a:spcBef>
                <a:spcPts val="0"/>
              </a:spcBef>
              <a:spcAft>
                <a:spcPts val="0"/>
              </a:spcAft>
              <a:buSzPts val="1200"/>
              <a:buChar char="■"/>
            </a:pPr>
            <a:r>
              <a:rPr lang="en"/>
              <a:t>Libraries no longer developed</a:t>
            </a:r>
            <a:endParaRPr/>
          </a:p>
          <a:p>
            <a:pPr indent="-304800" lvl="2" marL="1371600" rtl="0" algn="l">
              <a:lnSpc>
                <a:spcPct val="115000"/>
              </a:lnSpc>
              <a:spcBef>
                <a:spcPts val="0"/>
              </a:spcBef>
              <a:spcAft>
                <a:spcPts val="0"/>
              </a:spcAft>
              <a:buSzPts val="1200"/>
              <a:buChar char="■"/>
            </a:pPr>
            <a:r>
              <a:rPr lang="en"/>
              <a:t>Division rounds down (ex: 5/2 = 2)</a:t>
            </a:r>
            <a:endParaRPr/>
          </a:p>
          <a:p>
            <a:pPr indent="-304800" lvl="2" marL="1371600" rtl="0" algn="l">
              <a:lnSpc>
                <a:spcPct val="115000"/>
              </a:lnSpc>
              <a:spcBef>
                <a:spcPts val="0"/>
              </a:spcBef>
              <a:spcAft>
                <a:spcPts val="0"/>
              </a:spcAft>
              <a:buSzPts val="1200"/>
              <a:buChar char="■"/>
            </a:pPr>
            <a:r>
              <a:rPr lang="en"/>
              <a:t>Slightly different syntax (causes errors)</a:t>
            </a:r>
            <a:endParaRPr/>
          </a:p>
          <a:p>
            <a:pPr indent="-317500" lvl="1" marL="914400" rtl="0" algn="l">
              <a:lnSpc>
                <a:spcPct val="115000"/>
              </a:lnSpc>
              <a:spcBef>
                <a:spcPts val="0"/>
              </a:spcBef>
              <a:spcAft>
                <a:spcPts val="0"/>
              </a:spcAft>
              <a:buSzPts val="1400"/>
              <a:buChar char="○"/>
            </a:pPr>
            <a:r>
              <a:rPr lang="en" sz="1400"/>
              <a:t>Unsystematic literature search</a:t>
            </a:r>
            <a:endParaRPr sz="1400"/>
          </a:p>
          <a:p>
            <a:pPr indent="-304800" lvl="2" marL="1371600" rtl="0" algn="l">
              <a:lnSpc>
                <a:spcPct val="115000"/>
              </a:lnSpc>
              <a:spcBef>
                <a:spcPts val="0"/>
              </a:spcBef>
              <a:spcAft>
                <a:spcPts val="0"/>
              </a:spcAft>
              <a:buSzPts val="1200"/>
              <a:buChar char="■"/>
            </a:pPr>
            <a:r>
              <a:rPr lang="en"/>
              <a:t>Information from databases is now listed under each source</a:t>
            </a:r>
            <a:endParaRPr/>
          </a:p>
          <a:p>
            <a:pPr indent="-317500" lvl="1" marL="914400" rtl="0" algn="l">
              <a:lnSpc>
                <a:spcPct val="115000"/>
              </a:lnSpc>
              <a:spcBef>
                <a:spcPts val="0"/>
              </a:spcBef>
              <a:spcAft>
                <a:spcPts val="0"/>
              </a:spcAft>
              <a:buSzPts val="1400"/>
              <a:buChar char="○"/>
            </a:pPr>
            <a:r>
              <a:rPr lang="en" sz="1400"/>
              <a:t>Focused on making predictions for only four flavonoids: Catechin, Epicatechin, Eriodictyol and Naringenin</a:t>
            </a:r>
            <a:endParaRPr sz="1400"/>
          </a:p>
          <a:p>
            <a:pPr indent="-317500" lvl="2" marL="1371600" rtl="0" algn="l">
              <a:lnSpc>
                <a:spcPct val="115000"/>
              </a:lnSpc>
              <a:spcBef>
                <a:spcPts val="0"/>
              </a:spcBef>
              <a:spcAft>
                <a:spcPts val="0"/>
              </a:spcAft>
              <a:buSzPts val="1400"/>
              <a:buChar char="■"/>
            </a:pPr>
            <a:r>
              <a:rPr lang="en" sz="1400"/>
              <a:t>Now makes predictions for 15 different flavonoids</a:t>
            </a:r>
            <a:endParaRPr sz="1400"/>
          </a:p>
        </p:txBody>
      </p:sp>
      <p:sp>
        <p:nvSpPr>
          <p:cNvPr id="195" name="Google Shape;19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96" name="Google Shape;196;p26"/>
          <p:cNvPicPr preferRelativeResize="0"/>
          <p:nvPr/>
        </p:nvPicPr>
        <p:blipFill rotWithShape="1">
          <a:blip r:embed="rId3">
            <a:alphaModFix/>
          </a:blip>
          <a:srcRect b="0" l="5006" r="1770" t="11769"/>
          <a:stretch/>
        </p:blipFill>
        <p:spPr>
          <a:xfrm>
            <a:off x="5307600" y="1900700"/>
            <a:ext cx="3524700" cy="864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Python</a:t>
            </a:r>
            <a:endParaRPr/>
          </a:p>
        </p:txBody>
      </p:sp>
      <p:sp>
        <p:nvSpPr>
          <p:cNvPr id="202" name="Google Shape;202;p27"/>
          <p:cNvSpPr txBox="1"/>
          <p:nvPr>
            <p:ph idx="1" type="body"/>
          </p:nvPr>
        </p:nvSpPr>
        <p:spPr>
          <a:xfrm>
            <a:off x="311700" y="1152475"/>
            <a:ext cx="5164200" cy="2295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Main language used in project</a:t>
            </a:r>
            <a:endParaRPr sz="1600"/>
          </a:p>
          <a:p>
            <a:pPr indent="-330200" lvl="0" marL="457200" rtl="0" algn="l">
              <a:lnSpc>
                <a:spcPct val="115000"/>
              </a:lnSpc>
              <a:spcBef>
                <a:spcPts val="0"/>
              </a:spcBef>
              <a:spcAft>
                <a:spcPts val="0"/>
              </a:spcAft>
              <a:buSzPts val="1600"/>
              <a:buChar char="●"/>
            </a:pPr>
            <a:r>
              <a:rPr lang="en" sz="1600"/>
              <a:t>Multi-purpose programming language </a:t>
            </a:r>
            <a:endParaRPr sz="1600"/>
          </a:p>
          <a:p>
            <a:pPr indent="-317500" lvl="1" marL="914400" rtl="0" algn="l">
              <a:lnSpc>
                <a:spcPct val="115000"/>
              </a:lnSpc>
              <a:spcBef>
                <a:spcPts val="0"/>
              </a:spcBef>
              <a:spcAft>
                <a:spcPts val="0"/>
              </a:spcAft>
              <a:buSzPts val="1400"/>
              <a:buChar char="○"/>
            </a:pPr>
            <a:r>
              <a:rPr lang="en" sz="1400"/>
              <a:t>Beginner-friendly.</a:t>
            </a:r>
            <a:endParaRPr sz="1400"/>
          </a:p>
          <a:p>
            <a:pPr indent="-317500" lvl="1" marL="914400" rtl="0" algn="l">
              <a:lnSpc>
                <a:spcPct val="115000"/>
              </a:lnSpc>
              <a:spcBef>
                <a:spcPts val="0"/>
              </a:spcBef>
              <a:spcAft>
                <a:spcPts val="0"/>
              </a:spcAft>
              <a:buSzPts val="1400"/>
              <a:buChar char="○"/>
            </a:pPr>
            <a:r>
              <a:rPr lang="en" sz="1400"/>
              <a:t>Popular in natural sciences</a:t>
            </a:r>
            <a:endParaRPr sz="1400"/>
          </a:p>
          <a:p>
            <a:pPr indent="-304800" lvl="1" marL="914400" rtl="0" algn="l">
              <a:lnSpc>
                <a:spcPct val="115000"/>
              </a:lnSpc>
              <a:spcBef>
                <a:spcPts val="0"/>
              </a:spcBef>
              <a:spcAft>
                <a:spcPts val="0"/>
              </a:spcAft>
              <a:buSzPts val="1200"/>
              <a:buChar char="○"/>
            </a:pPr>
            <a:r>
              <a:rPr lang="en" sz="1400"/>
              <a:t>Many chemistry and biology libraries available</a:t>
            </a:r>
            <a:endParaRPr sz="1400"/>
          </a:p>
          <a:p>
            <a:pPr indent="-317500" lvl="0" marL="457200" rtl="0" algn="l">
              <a:lnSpc>
                <a:spcPct val="115000"/>
              </a:lnSpc>
              <a:spcBef>
                <a:spcPts val="0"/>
              </a:spcBef>
              <a:spcAft>
                <a:spcPts val="0"/>
              </a:spcAft>
              <a:buSzPts val="1400"/>
              <a:buChar char="●"/>
            </a:pPr>
            <a:r>
              <a:rPr lang="en"/>
              <a:t>Bioservices provides access to the data from KEGG </a:t>
            </a:r>
            <a:endParaRPr/>
          </a:p>
          <a:p>
            <a:pPr indent="0" lvl="0" marL="0" rtl="0" algn="l">
              <a:lnSpc>
                <a:spcPct val="115000"/>
              </a:lnSpc>
              <a:spcBef>
                <a:spcPts val="0"/>
              </a:spcBef>
              <a:spcAft>
                <a:spcPts val="0"/>
              </a:spcAft>
              <a:buSzPts val="1400"/>
              <a:buNone/>
            </a:pPr>
            <a:r>
              <a:t/>
            </a:r>
            <a:endParaRPr/>
          </a:p>
        </p:txBody>
      </p:sp>
      <p:sp>
        <p:nvSpPr>
          <p:cNvPr id="203" name="Google Shape;203;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04" name="Google Shape;204;p27"/>
          <p:cNvPicPr preferRelativeResize="0"/>
          <p:nvPr/>
        </p:nvPicPr>
        <p:blipFill rotWithShape="1">
          <a:blip r:embed="rId3">
            <a:alphaModFix/>
          </a:blip>
          <a:srcRect b="0" l="0" r="0" t="0"/>
          <a:stretch/>
        </p:blipFill>
        <p:spPr>
          <a:xfrm>
            <a:off x="5909724" y="1970287"/>
            <a:ext cx="2593000" cy="900800"/>
          </a:xfrm>
          <a:prstGeom prst="rect">
            <a:avLst/>
          </a:prstGeom>
          <a:noFill/>
          <a:ln>
            <a:noFill/>
          </a:ln>
        </p:spPr>
      </p:pic>
      <p:pic>
        <p:nvPicPr>
          <p:cNvPr id="205" name="Google Shape;205;p27"/>
          <p:cNvPicPr preferRelativeResize="0"/>
          <p:nvPr/>
        </p:nvPicPr>
        <p:blipFill rotWithShape="1">
          <a:blip r:embed="rId4">
            <a:alphaModFix/>
          </a:blip>
          <a:srcRect b="0" l="0" r="0" t="0"/>
          <a:stretch/>
        </p:blipFill>
        <p:spPr>
          <a:xfrm>
            <a:off x="5924863" y="3006900"/>
            <a:ext cx="2562723" cy="1656333"/>
          </a:xfrm>
          <a:prstGeom prst="rect">
            <a:avLst/>
          </a:prstGeom>
          <a:noFill/>
          <a:ln>
            <a:noFill/>
          </a:ln>
        </p:spPr>
      </p:pic>
      <p:pic>
        <p:nvPicPr>
          <p:cNvPr id="206" name="Google Shape;206;p27"/>
          <p:cNvPicPr preferRelativeResize="0"/>
          <p:nvPr/>
        </p:nvPicPr>
        <p:blipFill rotWithShape="1">
          <a:blip r:embed="rId5">
            <a:alphaModFix/>
          </a:blip>
          <a:srcRect b="0" l="0" r="0" t="0"/>
          <a:stretch/>
        </p:blipFill>
        <p:spPr>
          <a:xfrm>
            <a:off x="5909725" y="734650"/>
            <a:ext cx="2592999" cy="11128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311700" y="3619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Python Code</a:t>
            </a:r>
            <a:endParaRPr/>
          </a:p>
        </p:txBody>
      </p:sp>
      <p:sp>
        <p:nvSpPr>
          <p:cNvPr id="212" name="Google Shape;212;p28"/>
          <p:cNvSpPr txBox="1"/>
          <p:nvPr>
            <p:ph idx="1" type="body"/>
          </p:nvPr>
        </p:nvSpPr>
        <p:spPr>
          <a:xfrm>
            <a:off x="311700" y="1142225"/>
            <a:ext cx="4222500" cy="36828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Predict which flavonoids can be produced by each plant</a:t>
            </a:r>
            <a:endParaRPr sz="1600"/>
          </a:p>
          <a:p>
            <a:pPr indent="-317500" lvl="1" marL="914400" rtl="0" algn="l">
              <a:lnSpc>
                <a:spcPct val="115000"/>
              </a:lnSpc>
              <a:spcBef>
                <a:spcPts val="0"/>
              </a:spcBef>
              <a:spcAft>
                <a:spcPts val="0"/>
              </a:spcAft>
              <a:buSzPts val="1400"/>
              <a:buChar char="○"/>
            </a:pPr>
            <a:r>
              <a:rPr lang="en" sz="1400"/>
              <a:t>Found requirements made of different enzymes</a:t>
            </a:r>
            <a:endParaRPr sz="1400"/>
          </a:p>
          <a:p>
            <a:pPr indent="-317500" lvl="1" marL="914400" rtl="0" algn="l">
              <a:lnSpc>
                <a:spcPct val="115000"/>
              </a:lnSpc>
              <a:spcBef>
                <a:spcPts val="0"/>
              </a:spcBef>
              <a:spcAft>
                <a:spcPts val="0"/>
              </a:spcAft>
              <a:buSzPts val="1400"/>
              <a:buChar char="○"/>
            </a:pPr>
            <a:r>
              <a:rPr lang="en" sz="1400"/>
              <a:t>Determined if each plant satisfies requirements</a:t>
            </a:r>
            <a:endParaRPr sz="1400"/>
          </a:p>
        </p:txBody>
      </p:sp>
      <p:sp>
        <p:nvSpPr>
          <p:cNvPr id="213" name="Google Shape;21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14" name="Google Shape;214;p28"/>
          <p:cNvPicPr preferRelativeResize="0"/>
          <p:nvPr/>
        </p:nvPicPr>
        <p:blipFill rotWithShape="1">
          <a:blip r:embed="rId3">
            <a:alphaModFix/>
          </a:blip>
          <a:srcRect b="23652" l="0" r="51290" t="0"/>
          <a:stretch/>
        </p:blipFill>
        <p:spPr>
          <a:xfrm>
            <a:off x="4811200" y="1326612"/>
            <a:ext cx="3684063" cy="2928663"/>
          </a:xfrm>
          <a:prstGeom prst="rect">
            <a:avLst/>
          </a:prstGeom>
          <a:noFill/>
          <a:ln>
            <a:noFill/>
          </a:ln>
        </p:spPr>
      </p:pic>
      <p:sp>
        <p:nvSpPr>
          <p:cNvPr id="215" name="Google Shape;215;p28"/>
          <p:cNvSpPr txBox="1"/>
          <p:nvPr/>
        </p:nvSpPr>
        <p:spPr>
          <a:xfrm>
            <a:off x="4811200" y="4255263"/>
            <a:ext cx="38064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1" lang="en" sz="900" u="none" cap="none" strike="noStrike">
                <a:solidFill>
                  <a:srgbClr val="D9D9D9"/>
                </a:solidFill>
                <a:latin typeface="Work Sans"/>
                <a:ea typeface="Work Sans"/>
                <a:cs typeface="Work Sans"/>
                <a:sym typeface="Work Sans"/>
              </a:rPr>
              <a:t>EC requirements for Naringenin based on KEGG maps</a:t>
            </a:r>
            <a:endParaRPr b="0" i="1" sz="900" u="none" cap="none" strike="noStrike">
              <a:solidFill>
                <a:srgbClr val="D9D9D9"/>
              </a:solidFill>
              <a:latin typeface="Work Sans"/>
              <a:ea typeface="Work Sans"/>
              <a:cs typeface="Work Sans"/>
              <a:sym typeface="Work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Code Overview</a:t>
            </a:r>
            <a:endParaRPr/>
          </a:p>
        </p:txBody>
      </p:sp>
      <p:sp>
        <p:nvSpPr>
          <p:cNvPr id="221" name="Google Shape;221;p29"/>
          <p:cNvSpPr txBox="1"/>
          <p:nvPr>
            <p:ph idx="1" type="body"/>
          </p:nvPr>
        </p:nvSpPr>
        <p:spPr>
          <a:xfrm>
            <a:off x="429325" y="1103925"/>
            <a:ext cx="3658800" cy="3163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AutoNum type="arabicPeriod"/>
            </a:pPr>
            <a:r>
              <a:rPr lang="en" sz="1300"/>
              <a:t>Make list of pathways from map and plant codes</a:t>
            </a:r>
            <a:endParaRPr sz="1300"/>
          </a:p>
          <a:p>
            <a:pPr indent="-311150" lvl="0" marL="457200" rtl="0" algn="l">
              <a:lnSpc>
                <a:spcPct val="115000"/>
              </a:lnSpc>
              <a:spcBef>
                <a:spcPts val="0"/>
              </a:spcBef>
              <a:spcAft>
                <a:spcPts val="0"/>
              </a:spcAft>
              <a:buSzPts val="1300"/>
              <a:buAutoNum type="arabicPeriod"/>
            </a:pPr>
            <a:r>
              <a:rPr lang="en" sz="1300"/>
              <a:t>Get gene entries for pathways</a:t>
            </a:r>
            <a:endParaRPr sz="1300"/>
          </a:p>
          <a:p>
            <a:pPr indent="-311150" lvl="0" marL="457200" rtl="0" algn="l">
              <a:lnSpc>
                <a:spcPct val="115000"/>
              </a:lnSpc>
              <a:spcBef>
                <a:spcPts val="0"/>
              </a:spcBef>
              <a:spcAft>
                <a:spcPts val="0"/>
              </a:spcAft>
              <a:buSzPts val="1300"/>
              <a:buAutoNum type="arabicPeriod"/>
            </a:pPr>
            <a:r>
              <a:rPr lang="en" sz="1300"/>
              <a:t>Save each plant’s EC numbers from gene entries</a:t>
            </a:r>
            <a:endParaRPr sz="1300"/>
          </a:p>
          <a:p>
            <a:pPr indent="-311150" lvl="0" marL="457200" rtl="0" algn="l">
              <a:lnSpc>
                <a:spcPct val="115000"/>
              </a:lnSpc>
              <a:spcBef>
                <a:spcPts val="0"/>
              </a:spcBef>
              <a:spcAft>
                <a:spcPts val="0"/>
              </a:spcAft>
              <a:buSzPts val="1300"/>
              <a:buAutoNum type="arabicPeriod"/>
            </a:pPr>
            <a:r>
              <a:rPr lang="en" sz="1300"/>
              <a:t>Make predictions based on each plant’s EC numbers</a:t>
            </a:r>
            <a:endParaRPr sz="1300"/>
          </a:p>
          <a:p>
            <a:pPr indent="-311150" lvl="0" marL="457200" rtl="0" algn="l">
              <a:lnSpc>
                <a:spcPct val="115000"/>
              </a:lnSpc>
              <a:spcBef>
                <a:spcPts val="0"/>
              </a:spcBef>
              <a:spcAft>
                <a:spcPts val="0"/>
              </a:spcAft>
              <a:buSzPts val="1300"/>
              <a:buAutoNum type="arabicPeriod"/>
            </a:pPr>
            <a:r>
              <a:rPr lang="en" sz="1300"/>
              <a:t>Count occurence of each EC number per plant</a:t>
            </a:r>
            <a:endParaRPr sz="1300"/>
          </a:p>
          <a:p>
            <a:pPr indent="-311150" lvl="0" marL="457200" rtl="0" algn="l">
              <a:lnSpc>
                <a:spcPct val="115000"/>
              </a:lnSpc>
              <a:spcBef>
                <a:spcPts val="0"/>
              </a:spcBef>
              <a:spcAft>
                <a:spcPts val="0"/>
              </a:spcAft>
              <a:buSzPts val="1300"/>
              <a:buAutoNum type="arabicPeriod"/>
            </a:pPr>
            <a:r>
              <a:rPr lang="en" sz="1300"/>
              <a:t>Get NT sequence data for each EC number in FASTA format</a:t>
            </a:r>
            <a:endParaRPr sz="1300"/>
          </a:p>
        </p:txBody>
      </p:sp>
      <p:sp>
        <p:nvSpPr>
          <p:cNvPr id="222" name="Google Shape;22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23" name="Google Shape;223;p29"/>
          <p:cNvSpPr txBox="1"/>
          <p:nvPr/>
        </p:nvSpPr>
        <p:spPr>
          <a:xfrm>
            <a:off x="6036500" y="48475"/>
            <a:ext cx="30252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EA9999"/>
              </a:solidFill>
              <a:latin typeface="Work Sans"/>
              <a:ea typeface="Work Sans"/>
              <a:cs typeface="Work Sans"/>
              <a:sym typeface="Work Sans"/>
            </a:endParaRPr>
          </a:p>
        </p:txBody>
      </p:sp>
      <p:pic>
        <p:nvPicPr>
          <p:cNvPr id="224" name="Google Shape;224;p29"/>
          <p:cNvPicPr preferRelativeResize="0"/>
          <p:nvPr/>
        </p:nvPicPr>
        <p:blipFill rotWithShape="1">
          <a:blip r:embed="rId3">
            <a:alphaModFix/>
          </a:blip>
          <a:srcRect b="15299" l="0" r="7960" t="6757"/>
          <a:stretch/>
        </p:blipFill>
        <p:spPr>
          <a:xfrm>
            <a:off x="4230229" y="875137"/>
            <a:ext cx="2192810" cy="1030474"/>
          </a:xfrm>
          <a:prstGeom prst="rect">
            <a:avLst/>
          </a:prstGeom>
          <a:noFill/>
          <a:ln>
            <a:noFill/>
          </a:ln>
        </p:spPr>
      </p:pic>
      <p:pic>
        <p:nvPicPr>
          <p:cNvPr id="225" name="Google Shape;225;p29"/>
          <p:cNvPicPr preferRelativeResize="0"/>
          <p:nvPr/>
        </p:nvPicPr>
        <p:blipFill rotWithShape="1">
          <a:blip r:embed="rId4">
            <a:alphaModFix/>
          </a:blip>
          <a:srcRect b="16243" l="3938" r="9276" t="4711"/>
          <a:stretch/>
        </p:blipFill>
        <p:spPr>
          <a:xfrm>
            <a:off x="6519163" y="875138"/>
            <a:ext cx="2051975" cy="1030475"/>
          </a:xfrm>
          <a:prstGeom prst="rect">
            <a:avLst/>
          </a:prstGeom>
          <a:noFill/>
          <a:ln>
            <a:noFill/>
          </a:ln>
        </p:spPr>
      </p:pic>
      <p:pic>
        <p:nvPicPr>
          <p:cNvPr id="226" name="Google Shape;226;p29"/>
          <p:cNvPicPr preferRelativeResize="0"/>
          <p:nvPr/>
        </p:nvPicPr>
        <p:blipFill rotWithShape="1">
          <a:blip r:embed="rId5">
            <a:alphaModFix/>
          </a:blip>
          <a:srcRect b="13327" l="3559" r="7217" t="4952"/>
          <a:stretch/>
        </p:blipFill>
        <p:spPr>
          <a:xfrm>
            <a:off x="5203200" y="2070463"/>
            <a:ext cx="2534825" cy="1230135"/>
          </a:xfrm>
          <a:prstGeom prst="rect">
            <a:avLst/>
          </a:prstGeom>
          <a:noFill/>
          <a:ln>
            <a:noFill/>
          </a:ln>
        </p:spPr>
      </p:pic>
      <p:pic>
        <p:nvPicPr>
          <p:cNvPr id="227" name="Google Shape;227;p29"/>
          <p:cNvPicPr preferRelativeResize="0"/>
          <p:nvPr/>
        </p:nvPicPr>
        <p:blipFill rotWithShape="1">
          <a:blip r:embed="rId6">
            <a:alphaModFix/>
          </a:blip>
          <a:srcRect b="12244" l="2623" r="5337" t="7090"/>
          <a:stretch/>
        </p:blipFill>
        <p:spPr>
          <a:xfrm>
            <a:off x="4741363" y="3465450"/>
            <a:ext cx="3318646" cy="1230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KEGG Data</a:t>
            </a:r>
            <a:endParaRPr/>
          </a:p>
        </p:txBody>
      </p:sp>
      <p:sp>
        <p:nvSpPr>
          <p:cNvPr id="233" name="Google Shape;233;p30"/>
          <p:cNvSpPr txBox="1"/>
          <p:nvPr>
            <p:ph idx="1" type="body"/>
          </p:nvPr>
        </p:nvSpPr>
        <p:spPr>
          <a:xfrm>
            <a:off x="373550" y="1152475"/>
            <a:ext cx="4245600" cy="2970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Data used in program:</a:t>
            </a:r>
            <a:endParaRPr/>
          </a:p>
          <a:p>
            <a:pPr indent="-311150" lvl="1" marL="914400" rtl="0" algn="l">
              <a:lnSpc>
                <a:spcPct val="115000"/>
              </a:lnSpc>
              <a:spcBef>
                <a:spcPts val="0"/>
              </a:spcBef>
              <a:spcAft>
                <a:spcPts val="0"/>
              </a:spcAft>
              <a:buSzPts val="1300"/>
              <a:buChar char="○"/>
            </a:pPr>
            <a:r>
              <a:rPr lang="en" sz="1300"/>
              <a:t>Pathway map and plant codes</a:t>
            </a:r>
            <a:endParaRPr/>
          </a:p>
          <a:p>
            <a:pPr indent="-304800" lvl="2" marL="1371600" rtl="0" algn="l">
              <a:lnSpc>
                <a:spcPct val="115000"/>
              </a:lnSpc>
              <a:spcBef>
                <a:spcPts val="0"/>
              </a:spcBef>
              <a:spcAft>
                <a:spcPts val="0"/>
              </a:spcAft>
              <a:buSzPts val="1200"/>
              <a:buChar char="■"/>
            </a:pPr>
            <a:r>
              <a:rPr lang="en"/>
              <a:t>Used in finding genes</a:t>
            </a:r>
            <a:endParaRPr i="1"/>
          </a:p>
          <a:p>
            <a:pPr indent="-292100" lvl="3" marL="1828800" rtl="0" algn="l">
              <a:lnSpc>
                <a:spcPct val="115000"/>
              </a:lnSpc>
              <a:spcBef>
                <a:spcPts val="0"/>
              </a:spcBef>
              <a:spcAft>
                <a:spcPts val="0"/>
              </a:spcAft>
              <a:buSzPts val="1000"/>
              <a:buChar char="●"/>
            </a:pPr>
            <a:r>
              <a:rPr i="1" lang="en" sz="1000"/>
              <a:t>Ex: gmx00941 = info for </a:t>
            </a:r>
            <a:r>
              <a:rPr b="1" i="1" lang="en" sz="1000"/>
              <a:t>G</a:t>
            </a:r>
            <a:r>
              <a:rPr i="1" lang="en" sz="1000"/>
              <a:t>lycine </a:t>
            </a:r>
            <a:r>
              <a:rPr b="1" i="1" lang="en" sz="1000"/>
              <a:t>m</a:t>
            </a:r>
            <a:r>
              <a:rPr i="1" lang="en" sz="1000"/>
              <a:t>a</a:t>
            </a:r>
            <a:r>
              <a:rPr b="1" i="1" lang="en" sz="1000"/>
              <a:t>x</a:t>
            </a:r>
            <a:r>
              <a:rPr i="1" lang="en" sz="1000"/>
              <a:t> in flavonoid biosynthesis (map 00941)</a:t>
            </a:r>
            <a:endParaRPr i="1" sz="1000"/>
          </a:p>
          <a:p>
            <a:pPr indent="-311150" lvl="1" marL="914400" rtl="0" algn="l">
              <a:lnSpc>
                <a:spcPct val="115000"/>
              </a:lnSpc>
              <a:spcBef>
                <a:spcPts val="0"/>
              </a:spcBef>
              <a:spcAft>
                <a:spcPts val="0"/>
              </a:spcAft>
              <a:buSzPts val="1300"/>
              <a:buChar char="○"/>
            </a:pPr>
            <a:r>
              <a:rPr lang="en" sz="1300"/>
              <a:t>Gene entries</a:t>
            </a:r>
            <a:endParaRPr sz="1300"/>
          </a:p>
          <a:p>
            <a:pPr indent="-304800" lvl="2" marL="1371600" rtl="0" algn="l">
              <a:lnSpc>
                <a:spcPct val="115000"/>
              </a:lnSpc>
              <a:spcBef>
                <a:spcPts val="0"/>
              </a:spcBef>
              <a:spcAft>
                <a:spcPts val="0"/>
              </a:spcAft>
              <a:buSzPts val="1200"/>
              <a:buChar char="■"/>
            </a:pPr>
            <a:r>
              <a:rPr lang="en"/>
              <a:t>Enzyme Commission (EC) numbers</a:t>
            </a:r>
            <a:endParaRPr/>
          </a:p>
          <a:p>
            <a:pPr indent="-298450" lvl="3" marL="1828800" rtl="0" algn="l">
              <a:lnSpc>
                <a:spcPct val="115000"/>
              </a:lnSpc>
              <a:spcBef>
                <a:spcPts val="0"/>
              </a:spcBef>
              <a:spcAft>
                <a:spcPts val="0"/>
              </a:spcAft>
              <a:buSzPts val="1100"/>
              <a:buChar char="●"/>
            </a:pPr>
            <a:r>
              <a:rPr lang="en"/>
              <a:t>Enzyme classification scheme</a:t>
            </a:r>
            <a:endParaRPr/>
          </a:p>
          <a:p>
            <a:pPr indent="-304800" lvl="2" marL="1371600" rtl="0" algn="l">
              <a:lnSpc>
                <a:spcPct val="115000"/>
              </a:lnSpc>
              <a:spcBef>
                <a:spcPts val="0"/>
              </a:spcBef>
              <a:spcAft>
                <a:spcPts val="0"/>
              </a:spcAft>
              <a:buSzPts val="1200"/>
              <a:buChar char="■"/>
            </a:pPr>
            <a:r>
              <a:rPr lang="en" u="sng">
                <a:solidFill>
                  <a:schemeClr val="hlink"/>
                </a:solidFill>
                <a:hlinkClick r:id="rId3"/>
              </a:rPr>
              <a:t>FASTA</a:t>
            </a:r>
            <a:r>
              <a:rPr lang="en"/>
              <a:t> data - Nucleotide (NT) sequences</a:t>
            </a:r>
            <a:endParaRPr/>
          </a:p>
          <a:p>
            <a:pPr indent="-298450" lvl="3" marL="1828800" rtl="0" algn="l">
              <a:lnSpc>
                <a:spcPct val="115000"/>
              </a:lnSpc>
              <a:spcBef>
                <a:spcPts val="0"/>
              </a:spcBef>
              <a:spcAft>
                <a:spcPts val="0"/>
              </a:spcAft>
              <a:buSzPts val="1100"/>
              <a:buChar char="●"/>
            </a:pPr>
            <a:r>
              <a:rPr lang="en"/>
              <a:t>Formatted sequences</a:t>
            </a:r>
            <a:endParaRPr/>
          </a:p>
          <a:p>
            <a:pPr indent="-298450" lvl="3" marL="1828800" rtl="0" algn="l">
              <a:lnSpc>
                <a:spcPct val="115000"/>
              </a:lnSpc>
              <a:spcBef>
                <a:spcPts val="0"/>
              </a:spcBef>
              <a:spcAft>
                <a:spcPts val="0"/>
              </a:spcAft>
              <a:buSzPts val="1100"/>
              <a:buChar char="●"/>
            </a:pPr>
            <a:r>
              <a:rPr lang="en"/>
              <a:t>To be used in future project relating to evolution of flavonoid production</a:t>
            </a:r>
            <a:endParaRPr/>
          </a:p>
          <a:p>
            <a:pPr indent="0" lvl="0" marL="0" rtl="0" algn="l">
              <a:lnSpc>
                <a:spcPct val="115000"/>
              </a:lnSpc>
              <a:spcBef>
                <a:spcPts val="0"/>
              </a:spcBef>
              <a:spcAft>
                <a:spcPts val="0"/>
              </a:spcAft>
              <a:buSzPts val="1400"/>
              <a:buNone/>
            </a:pPr>
            <a:r>
              <a:t/>
            </a:r>
            <a:endParaRPr/>
          </a:p>
        </p:txBody>
      </p:sp>
      <p:sp>
        <p:nvSpPr>
          <p:cNvPr id="234" name="Google Shape;234;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35" name="Google Shape;235;p30"/>
          <p:cNvSpPr txBox="1"/>
          <p:nvPr/>
        </p:nvSpPr>
        <p:spPr>
          <a:xfrm>
            <a:off x="9999675" y="2133550"/>
            <a:ext cx="4137900" cy="4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grpSp>
        <p:nvGrpSpPr>
          <p:cNvPr id="236" name="Google Shape;236;p30"/>
          <p:cNvGrpSpPr/>
          <p:nvPr/>
        </p:nvGrpSpPr>
        <p:grpSpPr>
          <a:xfrm>
            <a:off x="4992675" y="1152463"/>
            <a:ext cx="3606300" cy="3510762"/>
            <a:chOff x="4992675" y="1152463"/>
            <a:chExt cx="3606300" cy="3510762"/>
          </a:xfrm>
        </p:grpSpPr>
        <p:pic>
          <p:nvPicPr>
            <p:cNvPr id="237" name="Google Shape;237;p30"/>
            <p:cNvPicPr preferRelativeResize="0"/>
            <p:nvPr/>
          </p:nvPicPr>
          <p:blipFill rotWithShape="1">
            <a:blip r:embed="rId4">
              <a:alphaModFix/>
            </a:blip>
            <a:srcRect b="18296" l="1255" r="10223" t="6282"/>
            <a:stretch/>
          </p:blipFill>
          <p:spPr>
            <a:xfrm>
              <a:off x="4992725" y="1152463"/>
              <a:ext cx="3606199" cy="3118626"/>
            </a:xfrm>
            <a:prstGeom prst="rect">
              <a:avLst/>
            </a:prstGeom>
            <a:noFill/>
            <a:ln>
              <a:noFill/>
            </a:ln>
          </p:spPr>
        </p:pic>
        <p:sp>
          <p:nvSpPr>
            <p:cNvPr id="238" name="Google Shape;238;p30"/>
            <p:cNvSpPr txBox="1"/>
            <p:nvPr/>
          </p:nvSpPr>
          <p:spPr>
            <a:xfrm>
              <a:off x="4992675" y="4180525"/>
              <a:ext cx="36063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rgbClr val="D9D9D9"/>
                  </a:solidFill>
                  <a:latin typeface="Work Sans"/>
                  <a:ea typeface="Work Sans"/>
                  <a:cs typeface="Work Sans"/>
                  <a:sym typeface="Work Sans"/>
                </a:rPr>
                <a:t>Part of the KEGG entry for Glycine max, gene 100499623</a:t>
              </a:r>
              <a:endParaRPr b="0" i="1" sz="1000" u="none" cap="none" strike="noStrike">
                <a:solidFill>
                  <a:srgbClr val="D9D9D9"/>
                </a:solidFill>
                <a:latin typeface="Work Sans"/>
                <a:ea typeface="Work Sans"/>
                <a:cs typeface="Work Sans"/>
                <a:sym typeface="Work Sans"/>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0" y="0"/>
            <a:ext cx="914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400"/>
              <a:t>Prediction Results</a:t>
            </a:r>
            <a:endParaRPr sz="2400"/>
          </a:p>
        </p:txBody>
      </p:sp>
      <p:sp>
        <p:nvSpPr>
          <p:cNvPr id="244" name="Google Shape;24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45" name="Google Shape;245;p31"/>
          <p:cNvPicPr preferRelativeResize="0"/>
          <p:nvPr/>
        </p:nvPicPr>
        <p:blipFill rotWithShape="1">
          <a:blip r:embed="rId3">
            <a:alphaModFix/>
          </a:blip>
          <a:srcRect b="0" l="0" r="0" t="0"/>
          <a:stretch/>
        </p:blipFill>
        <p:spPr>
          <a:xfrm>
            <a:off x="1210200" y="612850"/>
            <a:ext cx="6723588" cy="4266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Outline</a:t>
            </a:r>
            <a:endParaRPr/>
          </a:p>
        </p:txBody>
      </p:sp>
      <p:sp>
        <p:nvSpPr>
          <p:cNvPr id="67" name="Google Shape;67;p14"/>
          <p:cNvSpPr txBox="1"/>
          <p:nvPr>
            <p:ph idx="1" type="body"/>
          </p:nvPr>
        </p:nvSpPr>
        <p:spPr>
          <a:xfrm>
            <a:off x="311700" y="1152475"/>
            <a:ext cx="4229400" cy="3416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t>Background</a:t>
            </a:r>
            <a:endParaRPr b="1" sz="1600"/>
          </a:p>
          <a:p>
            <a:pPr indent="-317500" lvl="1" marL="914400" rtl="0" algn="l">
              <a:lnSpc>
                <a:spcPct val="115000"/>
              </a:lnSpc>
              <a:spcBef>
                <a:spcPts val="0"/>
              </a:spcBef>
              <a:spcAft>
                <a:spcPts val="0"/>
              </a:spcAft>
              <a:buSzPts val="1400"/>
              <a:buChar char="○"/>
            </a:pPr>
            <a:r>
              <a:rPr lang="en" sz="1400"/>
              <a:t>Flavonoids</a:t>
            </a:r>
            <a:endParaRPr sz="1400"/>
          </a:p>
          <a:p>
            <a:pPr indent="-317500" lvl="1" marL="914400" rtl="0" algn="l">
              <a:lnSpc>
                <a:spcPct val="115000"/>
              </a:lnSpc>
              <a:spcBef>
                <a:spcPts val="0"/>
              </a:spcBef>
              <a:spcAft>
                <a:spcPts val="0"/>
              </a:spcAft>
              <a:buSzPts val="1400"/>
              <a:buChar char="○"/>
            </a:pPr>
            <a:r>
              <a:rPr lang="en" sz="1400"/>
              <a:t>Flavonoid production</a:t>
            </a:r>
            <a:endParaRPr sz="1400"/>
          </a:p>
          <a:p>
            <a:pPr indent="-317500" lvl="1" marL="914400" rtl="0" algn="l">
              <a:lnSpc>
                <a:spcPct val="115000"/>
              </a:lnSpc>
              <a:spcBef>
                <a:spcPts val="0"/>
              </a:spcBef>
              <a:spcAft>
                <a:spcPts val="0"/>
              </a:spcAft>
              <a:buSzPts val="1400"/>
              <a:buChar char="○"/>
            </a:pPr>
            <a:r>
              <a:rPr lang="en" sz="1400"/>
              <a:t>Plants of Interest</a:t>
            </a:r>
            <a:endParaRPr sz="1400"/>
          </a:p>
          <a:p>
            <a:pPr indent="-317500" lvl="1" marL="914400" rtl="0" algn="l">
              <a:lnSpc>
                <a:spcPct val="115000"/>
              </a:lnSpc>
              <a:spcBef>
                <a:spcPts val="0"/>
              </a:spcBef>
              <a:spcAft>
                <a:spcPts val="0"/>
              </a:spcAft>
              <a:buSzPts val="1400"/>
              <a:buChar char="○"/>
            </a:pPr>
            <a:r>
              <a:rPr lang="en" sz="1400"/>
              <a:t>Flavonoids of Interest</a:t>
            </a:r>
            <a:endParaRPr sz="1400"/>
          </a:p>
          <a:p>
            <a:pPr indent="-317500" lvl="1" marL="914400" rtl="0" algn="l">
              <a:lnSpc>
                <a:spcPct val="115000"/>
              </a:lnSpc>
              <a:spcBef>
                <a:spcPts val="0"/>
              </a:spcBef>
              <a:spcAft>
                <a:spcPts val="0"/>
              </a:spcAft>
              <a:buSzPts val="1400"/>
              <a:buChar char="○"/>
            </a:pPr>
            <a:r>
              <a:rPr lang="en" sz="1400"/>
              <a:t>Enzymes</a:t>
            </a:r>
            <a:endParaRPr sz="1400"/>
          </a:p>
          <a:p>
            <a:pPr indent="-317500" lvl="1" marL="914400" rtl="0" algn="l">
              <a:lnSpc>
                <a:spcPct val="115000"/>
              </a:lnSpc>
              <a:spcBef>
                <a:spcPts val="0"/>
              </a:spcBef>
              <a:spcAft>
                <a:spcPts val="0"/>
              </a:spcAft>
              <a:buSzPts val="1400"/>
              <a:buChar char="○"/>
            </a:pPr>
            <a:r>
              <a:rPr lang="en" sz="1400"/>
              <a:t>Kyoto Encyclopedia of Genes and Genomes</a:t>
            </a:r>
            <a:endParaRPr sz="1400"/>
          </a:p>
          <a:p>
            <a:pPr indent="-317500" lvl="1" marL="914400" rtl="0" algn="l">
              <a:lnSpc>
                <a:spcPct val="115000"/>
              </a:lnSpc>
              <a:spcBef>
                <a:spcPts val="0"/>
              </a:spcBef>
              <a:spcAft>
                <a:spcPts val="0"/>
              </a:spcAft>
              <a:buSzPts val="1400"/>
              <a:buChar char="○"/>
            </a:pPr>
            <a:r>
              <a:rPr lang="en" sz="1400"/>
              <a:t>Python</a:t>
            </a:r>
            <a:endParaRPr b="1" sz="1400"/>
          </a:p>
        </p:txBody>
      </p:sp>
      <p:sp>
        <p:nvSpPr>
          <p:cNvPr id="68" name="Google Shape;6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9" name="Google Shape;69;p14"/>
          <p:cNvSpPr txBox="1"/>
          <p:nvPr>
            <p:ph idx="1" type="body"/>
          </p:nvPr>
        </p:nvSpPr>
        <p:spPr>
          <a:xfrm>
            <a:off x="4693825" y="1297950"/>
            <a:ext cx="4229400" cy="3416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b="1" lang="en" sz="1600"/>
              <a:t>Project Overview</a:t>
            </a:r>
            <a:endParaRPr b="1" sz="1600"/>
          </a:p>
          <a:p>
            <a:pPr indent="-317500" lvl="1" marL="914400" rtl="0" algn="l">
              <a:lnSpc>
                <a:spcPct val="115000"/>
              </a:lnSpc>
              <a:spcBef>
                <a:spcPts val="0"/>
              </a:spcBef>
              <a:spcAft>
                <a:spcPts val="0"/>
              </a:spcAft>
              <a:buSzPts val="1400"/>
              <a:buChar char="○"/>
            </a:pPr>
            <a:r>
              <a:rPr lang="en" sz="1400"/>
              <a:t>General Idea</a:t>
            </a:r>
            <a:endParaRPr sz="1400"/>
          </a:p>
          <a:p>
            <a:pPr indent="-317500" lvl="1" marL="914400" rtl="0" algn="l">
              <a:lnSpc>
                <a:spcPct val="115000"/>
              </a:lnSpc>
              <a:spcBef>
                <a:spcPts val="0"/>
              </a:spcBef>
              <a:spcAft>
                <a:spcPts val="0"/>
              </a:spcAft>
              <a:buSzPts val="1400"/>
              <a:buChar char="○"/>
            </a:pPr>
            <a:r>
              <a:rPr lang="en" sz="1400"/>
              <a:t>Prior Progress</a:t>
            </a:r>
            <a:endParaRPr sz="1400"/>
          </a:p>
          <a:p>
            <a:pPr indent="-317500" lvl="1" marL="914400" rtl="0" algn="l">
              <a:lnSpc>
                <a:spcPct val="115000"/>
              </a:lnSpc>
              <a:spcBef>
                <a:spcPts val="0"/>
              </a:spcBef>
              <a:spcAft>
                <a:spcPts val="0"/>
              </a:spcAft>
              <a:buSzPts val="1400"/>
              <a:buChar char="○"/>
            </a:pPr>
            <a:r>
              <a:rPr lang="en" sz="1400"/>
              <a:t>Code</a:t>
            </a:r>
            <a:endParaRPr sz="1400"/>
          </a:p>
          <a:p>
            <a:pPr indent="-317500" lvl="1" marL="914400" rtl="0" algn="l">
              <a:lnSpc>
                <a:spcPct val="115000"/>
              </a:lnSpc>
              <a:spcBef>
                <a:spcPts val="0"/>
              </a:spcBef>
              <a:spcAft>
                <a:spcPts val="0"/>
              </a:spcAft>
              <a:buSzPts val="1400"/>
              <a:buChar char="○"/>
            </a:pPr>
            <a:r>
              <a:rPr lang="en" sz="1400"/>
              <a:t>Literature Search</a:t>
            </a:r>
            <a:endParaRPr sz="1400"/>
          </a:p>
          <a:p>
            <a:pPr indent="-330200" lvl="0" marL="457200" rtl="0" algn="l">
              <a:lnSpc>
                <a:spcPct val="115000"/>
              </a:lnSpc>
              <a:spcBef>
                <a:spcPts val="0"/>
              </a:spcBef>
              <a:spcAft>
                <a:spcPts val="0"/>
              </a:spcAft>
              <a:buSzPts val="1600"/>
              <a:buChar char="●"/>
            </a:pPr>
            <a:r>
              <a:rPr b="1" lang="en" sz="1600"/>
              <a:t>Side project</a:t>
            </a:r>
            <a:endParaRPr b="1" sz="1600"/>
          </a:p>
          <a:p>
            <a:pPr indent="-330200" lvl="0" marL="457200" rtl="0" algn="l">
              <a:lnSpc>
                <a:spcPct val="115000"/>
              </a:lnSpc>
              <a:spcBef>
                <a:spcPts val="0"/>
              </a:spcBef>
              <a:spcAft>
                <a:spcPts val="0"/>
              </a:spcAft>
              <a:buSzPts val="1600"/>
              <a:buChar char="●"/>
            </a:pPr>
            <a:r>
              <a:rPr b="1" lang="en" sz="1600"/>
              <a:t>What was learned</a:t>
            </a:r>
            <a:endParaRPr b="1" sz="1600"/>
          </a:p>
          <a:p>
            <a:pPr indent="-330200" lvl="0" marL="457200" rtl="0" algn="l">
              <a:lnSpc>
                <a:spcPct val="115000"/>
              </a:lnSpc>
              <a:spcBef>
                <a:spcPts val="0"/>
              </a:spcBef>
              <a:spcAft>
                <a:spcPts val="0"/>
              </a:spcAft>
              <a:buSzPts val="1600"/>
              <a:buChar char="●"/>
            </a:pPr>
            <a:r>
              <a:rPr b="1" lang="en" sz="1600"/>
              <a:t>References</a:t>
            </a:r>
            <a:endParaRPr b="1"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51" name="Google Shape;251;p32"/>
          <p:cNvSpPr txBox="1"/>
          <p:nvPr>
            <p:ph type="title"/>
          </p:nvPr>
        </p:nvSpPr>
        <p:spPr>
          <a:xfrm>
            <a:off x="0" y="0"/>
            <a:ext cx="914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400"/>
              <a:t>Prediction Results</a:t>
            </a:r>
            <a:endParaRPr sz="2400"/>
          </a:p>
        </p:txBody>
      </p:sp>
      <p:pic>
        <p:nvPicPr>
          <p:cNvPr id="252" name="Google Shape;252;p32"/>
          <p:cNvPicPr preferRelativeResize="0"/>
          <p:nvPr/>
        </p:nvPicPr>
        <p:blipFill rotWithShape="1">
          <a:blip r:embed="rId3">
            <a:alphaModFix/>
          </a:blip>
          <a:srcRect b="0" l="0" r="0" t="0"/>
          <a:stretch/>
        </p:blipFill>
        <p:spPr>
          <a:xfrm>
            <a:off x="1450300" y="638425"/>
            <a:ext cx="6243396" cy="42660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311700" y="289625"/>
            <a:ext cx="8520600" cy="61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Literature &amp; Database Search</a:t>
            </a:r>
            <a:endParaRPr/>
          </a:p>
        </p:txBody>
      </p:sp>
      <p:sp>
        <p:nvSpPr>
          <p:cNvPr id="258" name="Google Shape;258;p33"/>
          <p:cNvSpPr txBox="1"/>
          <p:nvPr>
            <p:ph idx="1" type="body"/>
          </p:nvPr>
        </p:nvSpPr>
        <p:spPr>
          <a:xfrm>
            <a:off x="345900" y="903725"/>
            <a:ext cx="4638600" cy="34704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sz="1300"/>
              <a:t>Compare predictions to known results</a:t>
            </a:r>
            <a:endParaRPr sz="1100"/>
          </a:p>
          <a:p>
            <a:pPr indent="-292100" lvl="1" marL="914400" rtl="0" algn="l">
              <a:lnSpc>
                <a:spcPct val="115000"/>
              </a:lnSpc>
              <a:spcBef>
                <a:spcPts val="0"/>
              </a:spcBef>
              <a:spcAft>
                <a:spcPts val="0"/>
              </a:spcAft>
              <a:buSzPts val="1000"/>
              <a:buChar char="○"/>
            </a:pPr>
            <a:r>
              <a:rPr lang="en" sz="1000"/>
              <a:t>Necessary to have a reference since some predictions appear unlikely</a:t>
            </a:r>
            <a:endParaRPr sz="1000"/>
          </a:p>
          <a:p>
            <a:pPr indent="-292100" lvl="1" marL="914400" rtl="0" algn="l">
              <a:lnSpc>
                <a:spcPct val="115000"/>
              </a:lnSpc>
              <a:spcBef>
                <a:spcPts val="0"/>
              </a:spcBef>
              <a:spcAft>
                <a:spcPts val="0"/>
              </a:spcAft>
              <a:buSzPts val="1000"/>
              <a:buChar char="○"/>
            </a:pPr>
            <a:r>
              <a:rPr lang="en" sz="1000"/>
              <a:t>Search through large datasets manually &amp; programmatically</a:t>
            </a:r>
            <a:endParaRPr sz="1000"/>
          </a:p>
          <a:p>
            <a:pPr indent="-285750" lvl="2" marL="1371600" rtl="0" algn="l">
              <a:lnSpc>
                <a:spcPct val="115000"/>
              </a:lnSpc>
              <a:spcBef>
                <a:spcPts val="0"/>
              </a:spcBef>
              <a:spcAft>
                <a:spcPts val="0"/>
              </a:spcAft>
              <a:buSzPts val="900"/>
              <a:buChar char="■"/>
            </a:pPr>
            <a:r>
              <a:rPr lang="en" sz="900"/>
              <a:t>USDA</a:t>
            </a:r>
            <a:endParaRPr sz="900"/>
          </a:p>
          <a:p>
            <a:pPr indent="-285750" lvl="2" marL="1371600" rtl="0" algn="l">
              <a:lnSpc>
                <a:spcPct val="115000"/>
              </a:lnSpc>
              <a:spcBef>
                <a:spcPts val="0"/>
              </a:spcBef>
              <a:spcAft>
                <a:spcPts val="0"/>
              </a:spcAft>
              <a:buSzPts val="900"/>
              <a:buChar char="■"/>
            </a:pPr>
            <a:r>
              <a:rPr lang="en" sz="900"/>
              <a:t>KNApSAcK</a:t>
            </a:r>
            <a:endParaRPr sz="900"/>
          </a:p>
          <a:p>
            <a:pPr indent="-285750" lvl="2" marL="1371600" rtl="0" algn="l">
              <a:lnSpc>
                <a:spcPct val="115000"/>
              </a:lnSpc>
              <a:spcBef>
                <a:spcPts val="0"/>
              </a:spcBef>
              <a:spcAft>
                <a:spcPts val="0"/>
              </a:spcAft>
              <a:buSzPts val="900"/>
              <a:buChar char="■"/>
            </a:pPr>
            <a:r>
              <a:rPr lang="en" sz="900"/>
              <a:t>Natural product activity &amp; species source database (NPASS)</a:t>
            </a:r>
            <a:endParaRPr sz="900"/>
          </a:p>
          <a:p>
            <a:pPr indent="-285750" lvl="2" marL="1371600" rtl="0" algn="l">
              <a:lnSpc>
                <a:spcPct val="115000"/>
              </a:lnSpc>
              <a:spcBef>
                <a:spcPts val="0"/>
              </a:spcBef>
              <a:spcAft>
                <a:spcPts val="0"/>
              </a:spcAft>
              <a:buSzPts val="900"/>
              <a:buChar char="■"/>
            </a:pPr>
            <a:r>
              <a:rPr lang="en" sz="900"/>
              <a:t>Microbiome Analysis for Patients (MAP)</a:t>
            </a:r>
            <a:endParaRPr sz="900"/>
          </a:p>
          <a:p>
            <a:pPr indent="-285750" lvl="2" marL="1371600" rtl="0" algn="l">
              <a:lnSpc>
                <a:spcPct val="115000"/>
              </a:lnSpc>
              <a:spcBef>
                <a:spcPts val="0"/>
              </a:spcBef>
              <a:spcAft>
                <a:spcPts val="0"/>
              </a:spcAft>
              <a:buSzPts val="900"/>
              <a:buChar char="■"/>
            </a:pPr>
            <a:r>
              <a:rPr lang="en" sz="900"/>
              <a:t>Indian Medicinal Plants, Phytochemistry And Therapeutics (IMPPAT)</a:t>
            </a:r>
            <a:endParaRPr sz="900"/>
          </a:p>
          <a:p>
            <a:pPr indent="-285750" lvl="2" marL="1371600" rtl="0" algn="l">
              <a:lnSpc>
                <a:spcPct val="115000"/>
              </a:lnSpc>
              <a:spcBef>
                <a:spcPts val="0"/>
              </a:spcBef>
              <a:spcAft>
                <a:spcPts val="0"/>
              </a:spcAft>
              <a:buSzPts val="900"/>
              <a:buChar char="■"/>
            </a:pPr>
            <a:r>
              <a:rPr lang="en" sz="900"/>
              <a:t>Dr. Duke's Phytochemical and Ethnobotanical Databases (DUKE)</a:t>
            </a:r>
            <a:endParaRPr sz="1300"/>
          </a:p>
          <a:p>
            <a:pPr indent="-292100" lvl="1" marL="914400" rtl="0" algn="l">
              <a:lnSpc>
                <a:spcPct val="115000"/>
              </a:lnSpc>
              <a:spcBef>
                <a:spcPts val="0"/>
              </a:spcBef>
              <a:spcAft>
                <a:spcPts val="0"/>
              </a:spcAft>
              <a:buSzPts val="1000"/>
              <a:buChar char="○"/>
            </a:pPr>
            <a:r>
              <a:rPr lang="en" sz="1000"/>
              <a:t>Look at results in papers, journals, etc.</a:t>
            </a:r>
            <a:endParaRPr sz="1000"/>
          </a:p>
          <a:p>
            <a:pPr indent="-311150" lvl="0" marL="457200" rtl="0" algn="l">
              <a:lnSpc>
                <a:spcPct val="115000"/>
              </a:lnSpc>
              <a:spcBef>
                <a:spcPts val="0"/>
              </a:spcBef>
              <a:spcAft>
                <a:spcPts val="0"/>
              </a:spcAft>
              <a:buSzPts val="1300"/>
              <a:buChar char="●"/>
            </a:pPr>
            <a:r>
              <a:rPr lang="en" sz="1300"/>
              <a:t>Compare the matches and missing data between different sources	</a:t>
            </a:r>
            <a:endParaRPr sz="1300"/>
          </a:p>
          <a:p>
            <a:pPr indent="-298450" lvl="1" marL="914400" rtl="0" algn="l">
              <a:lnSpc>
                <a:spcPct val="115000"/>
              </a:lnSpc>
              <a:spcBef>
                <a:spcPts val="0"/>
              </a:spcBef>
              <a:spcAft>
                <a:spcPts val="0"/>
              </a:spcAft>
              <a:buSzPts val="1100"/>
              <a:buChar char="○"/>
            </a:pPr>
            <a:r>
              <a:rPr lang="en" sz="1100"/>
              <a:t>Sources have varied focuses resulting in different data</a:t>
            </a:r>
            <a:endParaRPr sz="1100"/>
          </a:p>
        </p:txBody>
      </p:sp>
      <p:sp>
        <p:nvSpPr>
          <p:cNvPr id="259" name="Google Shape;25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260" name="Google Shape;260;p33"/>
          <p:cNvGrpSpPr/>
          <p:nvPr/>
        </p:nvGrpSpPr>
        <p:grpSpPr>
          <a:xfrm>
            <a:off x="5687203" y="1201592"/>
            <a:ext cx="1954855" cy="1557688"/>
            <a:chOff x="1510126" y="1335171"/>
            <a:chExt cx="2471059" cy="2254578"/>
          </a:xfrm>
        </p:grpSpPr>
        <p:pic>
          <p:nvPicPr>
            <p:cNvPr id="261" name="Google Shape;261;p33"/>
            <p:cNvPicPr preferRelativeResize="0"/>
            <p:nvPr/>
          </p:nvPicPr>
          <p:blipFill rotWithShape="1">
            <a:blip r:embed="rId3">
              <a:alphaModFix/>
            </a:blip>
            <a:srcRect b="0" l="28511" r="38843" t="52433"/>
            <a:stretch/>
          </p:blipFill>
          <p:spPr>
            <a:xfrm>
              <a:off x="2693707" y="1335213"/>
              <a:ext cx="1287478" cy="1886965"/>
            </a:xfrm>
            <a:prstGeom prst="rect">
              <a:avLst/>
            </a:prstGeom>
            <a:noFill/>
            <a:ln>
              <a:noFill/>
            </a:ln>
          </p:spPr>
        </p:pic>
        <p:grpSp>
          <p:nvGrpSpPr>
            <p:cNvPr id="262" name="Google Shape;262;p33"/>
            <p:cNvGrpSpPr/>
            <p:nvPr/>
          </p:nvGrpSpPr>
          <p:grpSpPr>
            <a:xfrm>
              <a:off x="1510126" y="1335171"/>
              <a:ext cx="2470949" cy="2254578"/>
              <a:chOff x="1558950" y="1621250"/>
              <a:chExt cx="2303700" cy="1799200"/>
            </a:xfrm>
          </p:grpSpPr>
          <p:pic>
            <p:nvPicPr>
              <p:cNvPr id="263" name="Google Shape;263;p33"/>
              <p:cNvPicPr preferRelativeResize="0"/>
              <p:nvPr/>
            </p:nvPicPr>
            <p:blipFill rotWithShape="1">
              <a:blip r:embed="rId4">
                <a:alphaModFix/>
              </a:blip>
              <a:srcRect b="48256" l="28511" r="38843" t="0"/>
              <a:stretch/>
            </p:blipFill>
            <p:spPr>
              <a:xfrm>
                <a:off x="1558950" y="1621250"/>
                <a:ext cx="1103449" cy="1505800"/>
              </a:xfrm>
              <a:prstGeom prst="rect">
                <a:avLst/>
              </a:prstGeom>
              <a:noFill/>
              <a:ln>
                <a:noFill/>
              </a:ln>
            </p:spPr>
          </p:pic>
          <p:sp>
            <p:nvSpPr>
              <p:cNvPr id="264" name="Google Shape;264;p33"/>
              <p:cNvSpPr txBox="1"/>
              <p:nvPr/>
            </p:nvSpPr>
            <p:spPr>
              <a:xfrm>
                <a:off x="1558950" y="3127050"/>
                <a:ext cx="2303700" cy="29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1" lang="en" sz="700" u="none" cap="none" strike="noStrike">
                    <a:solidFill>
                      <a:srgbClr val="D9D9D9"/>
                    </a:solidFill>
                    <a:latin typeface="Work Sans"/>
                    <a:ea typeface="Work Sans"/>
                    <a:cs typeface="Work Sans"/>
                    <a:sym typeface="Work Sans"/>
                  </a:rPr>
                  <a:t>Literature search spreadsheet key</a:t>
                </a:r>
                <a:endParaRPr b="0" i="1" sz="700" u="none" cap="none" strike="noStrike">
                  <a:solidFill>
                    <a:srgbClr val="D9D9D9"/>
                  </a:solidFill>
                  <a:latin typeface="Work Sans"/>
                  <a:ea typeface="Work Sans"/>
                  <a:cs typeface="Work Sans"/>
                  <a:sym typeface="Work Sans"/>
                </a:endParaRPr>
              </a:p>
            </p:txBody>
          </p:sp>
        </p:grpSp>
      </p:grpSp>
      <p:grpSp>
        <p:nvGrpSpPr>
          <p:cNvPr id="265" name="Google Shape;265;p33"/>
          <p:cNvGrpSpPr/>
          <p:nvPr/>
        </p:nvGrpSpPr>
        <p:grpSpPr>
          <a:xfrm>
            <a:off x="5349553" y="2861004"/>
            <a:ext cx="2719132" cy="1776185"/>
            <a:chOff x="4344475" y="1335225"/>
            <a:chExt cx="3448050" cy="2252613"/>
          </a:xfrm>
        </p:grpSpPr>
        <p:sp>
          <p:nvSpPr>
            <p:cNvPr id="266" name="Google Shape;266;p33"/>
            <p:cNvSpPr txBox="1"/>
            <p:nvPr/>
          </p:nvSpPr>
          <p:spPr>
            <a:xfrm>
              <a:off x="4350671" y="2983038"/>
              <a:ext cx="3435600" cy="60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1" lang="en" sz="700" u="none" cap="none" strike="noStrike">
                  <a:solidFill>
                    <a:srgbClr val="D9D9D9"/>
                  </a:solidFill>
                  <a:latin typeface="Work Sans"/>
                  <a:ea typeface="Work Sans"/>
                  <a:cs typeface="Work Sans"/>
                  <a:sym typeface="Work Sans"/>
                </a:rPr>
                <a:t>Plants experimentally known and predicted to produce Apigenin</a:t>
              </a:r>
              <a:endParaRPr b="0" i="1" sz="700" u="none" cap="none" strike="noStrike">
                <a:solidFill>
                  <a:srgbClr val="D9D9D9"/>
                </a:solidFill>
                <a:latin typeface="Work Sans"/>
                <a:ea typeface="Work Sans"/>
                <a:cs typeface="Work Sans"/>
                <a:sym typeface="Work Sans"/>
              </a:endParaRPr>
            </a:p>
          </p:txBody>
        </p:sp>
        <p:pic>
          <p:nvPicPr>
            <p:cNvPr id="267" name="Google Shape;267;p33"/>
            <p:cNvPicPr preferRelativeResize="0"/>
            <p:nvPr/>
          </p:nvPicPr>
          <p:blipFill rotWithShape="1">
            <a:blip r:embed="rId5">
              <a:alphaModFix/>
            </a:blip>
            <a:srcRect b="0" l="0" r="0" t="0"/>
            <a:stretch/>
          </p:blipFill>
          <p:spPr>
            <a:xfrm>
              <a:off x="4344475" y="1335225"/>
              <a:ext cx="3448050" cy="1647825"/>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311700" y="265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Literature &amp; Database Search</a:t>
            </a:r>
            <a:endParaRPr/>
          </a:p>
        </p:txBody>
      </p:sp>
      <p:sp>
        <p:nvSpPr>
          <p:cNvPr id="273" name="Google Shape;27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74" name="Google Shape;274;p34"/>
          <p:cNvSpPr txBox="1"/>
          <p:nvPr/>
        </p:nvSpPr>
        <p:spPr>
          <a:xfrm>
            <a:off x="6036500" y="48475"/>
            <a:ext cx="3025200" cy="122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EA9999"/>
              </a:solidFill>
              <a:latin typeface="Work Sans"/>
              <a:ea typeface="Work Sans"/>
              <a:cs typeface="Work Sans"/>
              <a:sym typeface="Work Sans"/>
            </a:endParaRPr>
          </a:p>
        </p:txBody>
      </p:sp>
      <p:pic>
        <p:nvPicPr>
          <p:cNvPr id="275" name="Google Shape;275;p34"/>
          <p:cNvPicPr preferRelativeResize="0"/>
          <p:nvPr/>
        </p:nvPicPr>
        <p:blipFill rotWithShape="1">
          <a:blip r:embed="rId3">
            <a:alphaModFix/>
          </a:blip>
          <a:srcRect b="0" l="11053" r="80583" t="0"/>
          <a:stretch/>
        </p:blipFill>
        <p:spPr>
          <a:xfrm>
            <a:off x="1819300" y="904951"/>
            <a:ext cx="666672" cy="3758275"/>
          </a:xfrm>
          <a:prstGeom prst="rect">
            <a:avLst/>
          </a:prstGeom>
          <a:noFill/>
          <a:ln>
            <a:noFill/>
          </a:ln>
        </p:spPr>
      </p:pic>
      <p:pic>
        <p:nvPicPr>
          <p:cNvPr id="276" name="Google Shape;276;p34"/>
          <p:cNvPicPr preferRelativeResize="0"/>
          <p:nvPr/>
        </p:nvPicPr>
        <p:blipFill rotWithShape="1">
          <a:blip r:embed="rId4">
            <a:alphaModFix/>
          </a:blip>
          <a:srcRect b="0" l="39297" r="0" t="0"/>
          <a:stretch/>
        </p:blipFill>
        <p:spPr>
          <a:xfrm>
            <a:off x="2485970" y="904952"/>
            <a:ext cx="4838729" cy="375827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5"/>
          <p:cNvSpPr txBox="1"/>
          <p:nvPr>
            <p:ph type="title"/>
          </p:nvPr>
        </p:nvSpPr>
        <p:spPr>
          <a:xfrm>
            <a:off x="311700" y="1335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Literature &amp; Database Search - Results</a:t>
            </a:r>
            <a:endParaRPr/>
          </a:p>
        </p:txBody>
      </p:sp>
      <p:sp>
        <p:nvSpPr>
          <p:cNvPr id="282" name="Google Shape;282;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283" name="Google Shape;283;p35"/>
          <p:cNvGrpSpPr/>
          <p:nvPr/>
        </p:nvGrpSpPr>
        <p:grpSpPr>
          <a:xfrm>
            <a:off x="2155961" y="762960"/>
            <a:ext cx="2312017" cy="1671187"/>
            <a:chOff x="648025" y="1549700"/>
            <a:chExt cx="2531775" cy="1863500"/>
          </a:xfrm>
        </p:grpSpPr>
        <p:pic>
          <p:nvPicPr>
            <p:cNvPr id="284" name="Google Shape;284;p35"/>
            <p:cNvPicPr preferRelativeResize="0"/>
            <p:nvPr/>
          </p:nvPicPr>
          <p:blipFill rotWithShape="1">
            <a:blip r:embed="rId3">
              <a:alphaModFix/>
            </a:blip>
            <a:srcRect b="0" l="0" r="0" t="0"/>
            <a:stretch/>
          </p:blipFill>
          <p:spPr>
            <a:xfrm>
              <a:off x="648025" y="1549700"/>
              <a:ext cx="2531775" cy="1570100"/>
            </a:xfrm>
            <a:prstGeom prst="rect">
              <a:avLst/>
            </a:prstGeom>
            <a:noFill/>
            <a:ln>
              <a:noFill/>
            </a:ln>
          </p:spPr>
        </p:pic>
        <p:sp>
          <p:nvSpPr>
            <p:cNvPr id="285" name="Google Shape;285;p35"/>
            <p:cNvSpPr txBox="1"/>
            <p:nvPr/>
          </p:nvSpPr>
          <p:spPr>
            <a:xfrm>
              <a:off x="648025" y="3119800"/>
              <a:ext cx="2531700" cy="29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1" lang="en" sz="600" u="none" cap="none" strike="noStrike">
                  <a:solidFill>
                    <a:srgbClr val="D9D9D9"/>
                  </a:solidFill>
                  <a:latin typeface="Work Sans"/>
                  <a:ea typeface="Work Sans"/>
                  <a:cs typeface="Work Sans"/>
                  <a:sym typeface="Work Sans"/>
                </a:rPr>
                <a:t>Knapsack provided the greatest number of matches while NPASS provided the fewest</a:t>
              </a:r>
              <a:endParaRPr b="0" i="1" sz="600" u="none" cap="none" strike="noStrike">
                <a:solidFill>
                  <a:srgbClr val="D9D9D9"/>
                </a:solidFill>
                <a:latin typeface="Work Sans"/>
                <a:ea typeface="Work Sans"/>
                <a:cs typeface="Work Sans"/>
                <a:sym typeface="Work Sans"/>
              </a:endParaRPr>
            </a:p>
          </p:txBody>
        </p:sp>
      </p:grpSp>
      <p:grpSp>
        <p:nvGrpSpPr>
          <p:cNvPr id="286" name="Google Shape;286;p35"/>
          <p:cNvGrpSpPr/>
          <p:nvPr/>
        </p:nvGrpSpPr>
        <p:grpSpPr>
          <a:xfrm>
            <a:off x="4574613" y="762914"/>
            <a:ext cx="2413434" cy="1671187"/>
            <a:chOff x="3286475" y="1549700"/>
            <a:chExt cx="2571039" cy="1863500"/>
          </a:xfrm>
        </p:grpSpPr>
        <p:pic>
          <p:nvPicPr>
            <p:cNvPr id="287" name="Google Shape;287;p35"/>
            <p:cNvPicPr preferRelativeResize="0"/>
            <p:nvPr/>
          </p:nvPicPr>
          <p:blipFill rotWithShape="1">
            <a:blip r:embed="rId4">
              <a:alphaModFix/>
            </a:blip>
            <a:srcRect b="0" l="0" r="0" t="0"/>
            <a:stretch/>
          </p:blipFill>
          <p:spPr>
            <a:xfrm>
              <a:off x="3286475" y="1549700"/>
              <a:ext cx="2571039" cy="1570100"/>
            </a:xfrm>
            <a:prstGeom prst="rect">
              <a:avLst/>
            </a:prstGeom>
            <a:noFill/>
            <a:ln>
              <a:noFill/>
            </a:ln>
          </p:spPr>
        </p:pic>
        <p:sp>
          <p:nvSpPr>
            <p:cNvPr id="288" name="Google Shape;288;p35"/>
            <p:cNvSpPr txBox="1"/>
            <p:nvPr/>
          </p:nvSpPr>
          <p:spPr>
            <a:xfrm>
              <a:off x="3286475" y="3119800"/>
              <a:ext cx="2571000" cy="29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1" lang="en" sz="600" u="none" cap="none" strike="noStrike">
                  <a:solidFill>
                    <a:srgbClr val="D9D9D9"/>
                  </a:solidFill>
                  <a:latin typeface="Work Sans"/>
                  <a:ea typeface="Work Sans"/>
                  <a:cs typeface="Work Sans"/>
                  <a:sym typeface="Work Sans"/>
                </a:rPr>
                <a:t>USDA was missing data for the greatest number of plants</a:t>
              </a:r>
              <a:endParaRPr b="0" i="1" sz="600" u="none" cap="none" strike="noStrike">
                <a:solidFill>
                  <a:srgbClr val="D9D9D9"/>
                </a:solidFill>
                <a:latin typeface="Work Sans"/>
                <a:ea typeface="Work Sans"/>
                <a:cs typeface="Work Sans"/>
                <a:sym typeface="Work Sans"/>
              </a:endParaRPr>
            </a:p>
          </p:txBody>
        </p:sp>
      </p:grpSp>
      <p:grpSp>
        <p:nvGrpSpPr>
          <p:cNvPr id="289" name="Google Shape;289;p35"/>
          <p:cNvGrpSpPr/>
          <p:nvPr/>
        </p:nvGrpSpPr>
        <p:grpSpPr>
          <a:xfrm>
            <a:off x="3293467" y="2628070"/>
            <a:ext cx="2988000" cy="2222969"/>
            <a:chOff x="5927275" y="1549700"/>
            <a:chExt cx="2531774" cy="1863500"/>
          </a:xfrm>
        </p:grpSpPr>
        <p:pic>
          <p:nvPicPr>
            <p:cNvPr id="290" name="Google Shape;290;p35"/>
            <p:cNvPicPr preferRelativeResize="0"/>
            <p:nvPr/>
          </p:nvPicPr>
          <p:blipFill rotWithShape="1">
            <a:blip r:embed="rId5">
              <a:alphaModFix/>
            </a:blip>
            <a:srcRect b="0" l="0" r="0" t="0"/>
            <a:stretch/>
          </p:blipFill>
          <p:spPr>
            <a:xfrm>
              <a:off x="5927275" y="1549700"/>
              <a:ext cx="2531774" cy="1570487"/>
            </a:xfrm>
            <a:prstGeom prst="rect">
              <a:avLst/>
            </a:prstGeom>
            <a:noFill/>
            <a:ln>
              <a:noFill/>
            </a:ln>
          </p:spPr>
        </p:pic>
        <p:sp>
          <p:nvSpPr>
            <p:cNvPr id="291" name="Google Shape;291;p35"/>
            <p:cNvSpPr txBox="1"/>
            <p:nvPr/>
          </p:nvSpPr>
          <p:spPr>
            <a:xfrm>
              <a:off x="5927275" y="3119800"/>
              <a:ext cx="2531700" cy="29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0" i="1" lang="en" sz="600" u="none" cap="none" strike="noStrike">
                  <a:solidFill>
                    <a:srgbClr val="D9D9D9"/>
                  </a:solidFill>
                  <a:latin typeface="Work Sans"/>
                  <a:ea typeface="Work Sans"/>
                  <a:cs typeface="Work Sans"/>
                  <a:sym typeface="Work Sans"/>
                </a:rPr>
                <a:t>Quercetin (QUE) ended up with the greatest number of results, while Butein (BUN), Eriocitrin (ERC) &amp; Eriodictyol (ERD) had one result each</a:t>
              </a:r>
              <a:endParaRPr b="0" i="1" sz="600" u="none" cap="none" strike="noStrike">
                <a:solidFill>
                  <a:srgbClr val="D9D9D9"/>
                </a:solidFill>
                <a:latin typeface="Work Sans"/>
                <a:ea typeface="Work Sans"/>
                <a:cs typeface="Work Sans"/>
                <a:sym typeface="Work Sans"/>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Future Work</a:t>
            </a:r>
            <a:endParaRPr/>
          </a:p>
        </p:txBody>
      </p:sp>
      <p:sp>
        <p:nvSpPr>
          <p:cNvPr id="297" name="Google Shape;297;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Add more databases and points of comparison</a:t>
            </a:r>
            <a:endParaRPr sz="1600"/>
          </a:p>
          <a:p>
            <a:pPr indent="-330200" lvl="0" marL="457200" rtl="0" algn="l">
              <a:lnSpc>
                <a:spcPct val="115000"/>
              </a:lnSpc>
              <a:spcBef>
                <a:spcPts val="0"/>
              </a:spcBef>
              <a:spcAft>
                <a:spcPts val="0"/>
              </a:spcAft>
              <a:buSzPts val="1600"/>
              <a:buChar char="●"/>
            </a:pPr>
            <a:r>
              <a:rPr lang="en" sz="1600"/>
              <a:t>Map KEGG predictions and results from literature &amp; database search onto phylogenetic tree</a:t>
            </a:r>
            <a:endParaRPr sz="1600"/>
          </a:p>
          <a:p>
            <a:pPr indent="-330200" lvl="0" marL="457200" rtl="0" algn="l">
              <a:lnSpc>
                <a:spcPct val="115000"/>
              </a:lnSpc>
              <a:spcBef>
                <a:spcPts val="0"/>
              </a:spcBef>
              <a:spcAft>
                <a:spcPts val="0"/>
              </a:spcAft>
              <a:buSzPts val="1600"/>
              <a:buChar char="●"/>
            </a:pPr>
            <a:r>
              <a:rPr lang="en" sz="1600"/>
              <a:t>Expand flavonoid dataset</a:t>
            </a:r>
            <a:endParaRPr sz="1600"/>
          </a:p>
          <a:p>
            <a:pPr indent="-330200" lvl="0" marL="457200" rtl="0" algn="l">
              <a:lnSpc>
                <a:spcPct val="115000"/>
              </a:lnSpc>
              <a:spcBef>
                <a:spcPts val="0"/>
              </a:spcBef>
              <a:spcAft>
                <a:spcPts val="0"/>
              </a:spcAft>
              <a:buSzPts val="1600"/>
              <a:buChar char="●"/>
            </a:pPr>
            <a:r>
              <a:rPr lang="en" sz="1600"/>
              <a:t>Determine if there are any exceptions in pathway maps in order to increase KEGG prediction accuracy</a:t>
            </a:r>
            <a:endParaRPr sz="1600"/>
          </a:p>
          <a:p>
            <a:pPr indent="-330200" lvl="0" marL="457200" rtl="0" algn="l">
              <a:lnSpc>
                <a:spcPct val="115000"/>
              </a:lnSpc>
              <a:spcBef>
                <a:spcPts val="0"/>
              </a:spcBef>
              <a:spcAft>
                <a:spcPts val="0"/>
              </a:spcAft>
              <a:buSzPts val="1600"/>
              <a:buChar char="●"/>
            </a:pPr>
            <a:r>
              <a:rPr lang="en" sz="1600"/>
              <a:t>Set up the program such that prediction logic is read from a file and not hard-coded</a:t>
            </a:r>
            <a:endParaRPr sz="1600"/>
          </a:p>
        </p:txBody>
      </p:sp>
      <p:sp>
        <p:nvSpPr>
          <p:cNvPr id="298" name="Google Shape;298;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Importance</a:t>
            </a:r>
            <a:endParaRPr/>
          </a:p>
        </p:txBody>
      </p:sp>
      <p:sp>
        <p:nvSpPr>
          <p:cNvPr id="304" name="Google Shape;304;p37"/>
          <p:cNvSpPr txBox="1"/>
          <p:nvPr>
            <p:ph idx="1" type="body"/>
          </p:nvPr>
        </p:nvSpPr>
        <p:spPr>
          <a:xfrm>
            <a:off x="311700" y="1017725"/>
            <a:ext cx="8520600" cy="3807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Limited available data for certain flavonoids and plants</a:t>
            </a:r>
            <a:endParaRPr sz="1600"/>
          </a:p>
          <a:p>
            <a:pPr indent="-317500" lvl="1" marL="914400" rtl="0" algn="l">
              <a:lnSpc>
                <a:spcPct val="115000"/>
              </a:lnSpc>
              <a:spcBef>
                <a:spcPts val="0"/>
              </a:spcBef>
              <a:spcAft>
                <a:spcPts val="0"/>
              </a:spcAft>
              <a:buSzPts val="1400"/>
              <a:buChar char="○"/>
            </a:pPr>
            <a:r>
              <a:rPr lang="en" sz="1400"/>
              <a:t>Bias in favor of edible and ethnobotanical/ethnomedical plants</a:t>
            </a:r>
            <a:endParaRPr sz="1400"/>
          </a:p>
          <a:p>
            <a:pPr indent="-317500" lvl="1" marL="914400" rtl="0" algn="l">
              <a:lnSpc>
                <a:spcPct val="115000"/>
              </a:lnSpc>
              <a:spcBef>
                <a:spcPts val="0"/>
              </a:spcBef>
              <a:spcAft>
                <a:spcPts val="0"/>
              </a:spcAft>
              <a:buSzPts val="1400"/>
              <a:buChar char="○"/>
            </a:pPr>
            <a:r>
              <a:rPr lang="en" sz="1400"/>
              <a:t>Bias against algae species</a:t>
            </a:r>
            <a:endParaRPr sz="1400"/>
          </a:p>
          <a:p>
            <a:pPr indent="-330200" lvl="0" marL="457200" rtl="0" algn="l">
              <a:lnSpc>
                <a:spcPct val="115000"/>
              </a:lnSpc>
              <a:spcBef>
                <a:spcPts val="0"/>
              </a:spcBef>
              <a:spcAft>
                <a:spcPts val="0"/>
              </a:spcAft>
              <a:buSzPts val="1600"/>
              <a:buChar char="●"/>
            </a:pPr>
            <a:r>
              <a:rPr lang="en" sz="1600"/>
              <a:t>Tool to be used in future research when determining which plants should be used</a:t>
            </a:r>
            <a:endParaRPr sz="1600"/>
          </a:p>
          <a:p>
            <a:pPr indent="-330200" lvl="0" marL="457200" rtl="0" algn="l">
              <a:lnSpc>
                <a:spcPct val="115000"/>
              </a:lnSpc>
              <a:spcBef>
                <a:spcPts val="0"/>
              </a:spcBef>
              <a:spcAft>
                <a:spcPts val="0"/>
              </a:spcAft>
              <a:buSzPts val="1600"/>
              <a:buChar char="●"/>
            </a:pPr>
            <a:r>
              <a:rPr lang="en" sz="1600"/>
              <a:t>Literature search provides better idea of span of data from different sources</a:t>
            </a:r>
            <a:endParaRPr sz="1600"/>
          </a:p>
        </p:txBody>
      </p:sp>
      <p:sp>
        <p:nvSpPr>
          <p:cNvPr id="305" name="Google Shape;305;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8"/>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Side Project</a:t>
            </a:r>
            <a:endParaRPr/>
          </a:p>
        </p:txBody>
      </p:sp>
      <p:sp>
        <p:nvSpPr>
          <p:cNvPr id="311" name="Google Shape;311;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9"/>
          <p:cNvSpPr txBox="1"/>
          <p:nvPr>
            <p:ph type="title"/>
          </p:nvPr>
        </p:nvSpPr>
        <p:spPr>
          <a:xfrm>
            <a:off x="311700" y="263900"/>
            <a:ext cx="8520600" cy="96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Characterizing Interactions Between Proteins &amp; Flavonoids</a:t>
            </a:r>
            <a:endParaRPr/>
          </a:p>
          <a:p>
            <a:pPr indent="0" lvl="0" marL="0" rtl="0" algn="l">
              <a:lnSpc>
                <a:spcPct val="100000"/>
              </a:lnSpc>
              <a:spcBef>
                <a:spcPts val="0"/>
              </a:spcBef>
              <a:spcAft>
                <a:spcPts val="0"/>
              </a:spcAft>
              <a:buSzPts val="2800"/>
              <a:buNone/>
            </a:pPr>
            <a:r>
              <a:t/>
            </a:r>
            <a:endParaRPr/>
          </a:p>
          <a:p>
            <a:pPr indent="0" lvl="0" marL="0" rtl="0" algn="l">
              <a:lnSpc>
                <a:spcPct val="100000"/>
              </a:lnSpc>
              <a:spcBef>
                <a:spcPts val="0"/>
              </a:spcBef>
              <a:spcAft>
                <a:spcPts val="0"/>
              </a:spcAft>
              <a:buSzPts val="2800"/>
              <a:buNone/>
            </a:pPr>
            <a:r>
              <a:t/>
            </a:r>
            <a:endParaRPr/>
          </a:p>
        </p:txBody>
      </p:sp>
      <p:sp>
        <p:nvSpPr>
          <p:cNvPr id="317" name="Google Shape;317;p39"/>
          <p:cNvSpPr txBox="1"/>
          <p:nvPr>
            <p:ph idx="1" type="body"/>
          </p:nvPr>
        </p:nvSpPr>
        <p:spPr>
          <a:xfrm>
            <a:off x="408625" y="1325550"/>
            <a:ext cx="4222500" cy="3416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Protein data comes from </a:t>
            </a:r>
            <a:r>
              <a:rPr lang="en" sz="1200" u="sng">
                <a:solidFill>
                  <a:schemeClr val="hlink"/>
                </a:solidFill>
                <a:hlinkClick r:id="rId3"/>
              </a:rPr>
              <a:t>Protein Data Bank</a:t>
            </a:r>
            <a:r>
              <a:rPr lang="en" sz="1200"/>
              <a:t> (PDB)</a:t>
            </a:r>
            <a:endParaRPr sz="1200"/>
          </a:p>
          <a:p>
            <a:pPr indent="-304800" lvl="0" marL="457200" rtl="0" algn="l">
              <a:lnSpc>
                <a:spcPct val="115000"/>
              </a:lnSpc>
              <a:spcBef>
                <a:spcPts val="0"/>
              </a:spcBef>
              <a:spcAft>
                <a:spcPts val="0"/>
              </a:spcAft>
              <a:buSzPts val="1200"/>
              <a:buChar char="●"/>
            </a:pPr>
            <a:r>
              <a:rPr lang="en" sz="1200"/>
              <a:t>Current progress</a:t>
            </a:r>
            <a:endParaRPr sz="1200"/>
          </a:p>
          <a:p>
            <a:pPr indent="-292100" lvl="1" marL="914400" rtl="0" algn="l">
              <a:lnSpc>
                <a:spcPct val="115000"/>
              </a:lnSpc>
              <a:spcBef>
                <a:spcPts val="0"/>
              </a:spcBef>
              <a:spcAft>
                <a:spcPts val="0"/>
              </a:spcAft>
              <a:buSzPts val="1000"/>
              <a:buChar char="○"/>
            </a:pPr>
            <a:r>
              <a:rPr lang="en" sz="1000"/>
              <a:t>Code parses PDB files, finds distance between atoms, finds angles between rings and finds any H atom within 1.2 angstroms of an O atom</a:t>
            </a:r>
            <a:endParaRPr sz="1000"/>
          </a:p>
          <a:p>
            <a:pPr indent="-292100" lvl="1" marL="914400" rtl="0" algn="l">
              <a:lnSpc>
                <a:spcPct val="115000"/>
              </a:lnSpc>
              <a:spcBef>
                <a:spcPts val="0"/>
              </a:spcBef>
              <a:spcAft>
                <a:spcPts val="0"/>
              </a:spcAft>
              <a:buSzPts val="1000"/>
              <a:buChar char="○"/>
            </a:pPr>
            <a:r>
              <a:rPr lang="en" sz="1000"/>
              <a:t>Made code to run </a:t>
            </a:r>
            <a:r>
              <a:rPr lang="en" sz="1000" u="sng">
                <a:solidFill>
                  <a:schemeClr val="hlink"/>
                </a:solidFill>
                <a:hlinkClick r:id="rId4"/>
              </a:rPr>
              <a:t>dr_sasa</a:t>
            </a:r>
            <a:r>
              <a:rPr lang="en" sz="1000"/>
              <a:t> on many files</a:t>
            </a:r>
            <a:endParaRPr sz="1000"/>
          </a:p>
          <a:p>
            <a:pPr indent="-285750" lvl="2" marL="1371600" rtl="0" algn="l">
              <a:lnSpc>
                <a:spcPct val="115000"/>
              </a:lnSpc>
              <a:spcBef>
                <a:spcPts val="0"/>
              </a:spcBef>
              <a:spcAft>
                <a:spcPts val="0"/>
              </a:spcAft>
              <a:buSzPts val="900"/>
              <a:buChar char="■"/>
            </a:pPr>
            <a:r>
              <a:rPr lang="en" sz="900"/>
              <a:t>Calculates surface area of a molecule that is solvent-accessible</a:t>
            </a:r>
            <a:endParaRPr sz="900"/>
          </a:p>
          <a:p>
            <a:pPr indent="-285750" lvl="2" marL="1371600" rtl="0" algn="l">
              <a:lnSpc>
                <a:spcPct val="115000"/>
              </a:lnSpc>
              <a:spcBef>
                <a:spcPts val="0"/>
              </a:spcBef>
              <a:spcAft>
                <a:spcPts val="0"/>
              </a:spcAft>
              <a:buSzPts val="900"/>
              <a:buChar char="■"/>
            </a:pPr>
            <a:r>
              <a:rPr lang="en" sz="900"/>
              <a:t>Important to find the amount of surface area that is accessible to flavonoids</a:t>
            </a:r>
            <a:endParaRPr sz="900"/>
          </a:p>
          <a:p>
            <a:pPr indent="-304800" lvl="0" marL="457200" rtl="0" algn="l">
              <a:lnSpc>
                <a:spcPct val="115000"/>
              </a:lnSpc>
              <a:spcBef>
                <a:spcPts val="0"/>
              </a:spcBef>
              <a:spcAft>
                <a:spcPts val="0"/>
              </a:spcAft>
              <a:buSzPts val="1200"/>
              <a:buChar char="●"/>
            </a:pPr>
            <a:r>
              <a:rPr lang="en" sz="1200"/>
              <a:t>Next steps</a:t>
            </a:r>
            <a:endParaRPr sz="1200"/>
          </a:p>
          <a:p>
            <a:pPr indent="-292100" lvl="1" marL="914400" rtl="0" algn="l">
              <a:lnSpc>
                <a:spcPct val="115000"/>
              </a:lnSpc>
              <a:spcBef>
                <a:spcPts val="0"/>
              </a:spcBef>
              <a:spcAft>
                <a:spcPts val="0"/>
              </a:spcAft>
              <a:buSzPts val="1000"/>
              <a:buChar char="○"/>
            </a:pPr>
            <a:r>
              <a:rPr lang="en" sz="1000"/>
              <a:t>Compile list of enzymes that make the flavonoids that have structures in the PDB</a:t>
            </a:r>
            <a:endParaRPr sz="1000"/>
          </a:p>
          <a:p>
            <a:pPr indent="-285750" lvl="2" marL="1371600" rtl="0" algn="l">
              <a:lnSpc>
                <a:spcPct val="115000"/>
              </a:lnSpc>
              <a:spcBef>
                <a:spcPts val="0"/>
              </a:spcBef>
              <a:spcAft>
                <a:spcPts val="0"/>
              </a:spcAft>
              <a:buSzPts val="900"/>
              <a:buChar char="■"/>
            </a:pPr>
            <a:r>
              <a:rPr lang="en" sz="900"/>
              <a:t>Ties into main project</a:t>
            </a:r>
            <a:endParaRPr sz="900"/>
          </a:p>
          <a:p>
            <a:pPr indent="-304800" lvl="0" marL="457200" rtl="0" algn="l">
              <a:lnSpc>
                <a:spcPct val="115000"/>
              </a:lnSpc>
              <a:spcBef>
                <a:spcPts val="0"/>
              </a:spcBef>
              <a:spcAft>
                <a:spcPts val="0"/>
              </a:spcAft>
              <a:buSzPts val="1200"/>
              <a:buChar char="●"/>
            </a:pPr>
            <a:r>
              <a:rPr lang="en" sz="1200"/>
              <a:t>Importance</a:t>
            </a:r>
            <a:endParaRPr sz="1200"/>
          </a:p>
          <a:p>
            <a:pPr indent="-292100" lvl="1" marL="914400" rtl="0" algn="l">
              <a:lnSpc>
                <a:spcPct val="115000"/>
              </a:lnSpc>
              <a:spcBef>
                <a:spcPts val="0"/>
              </a:spcBef>
              <a:spcAft>
                <a:spcPts val="0"/>
              </a:spcAft>
              <a:buSzPts val="1000"/>
              <a:buChar char="○"/>
            </a:pPr>
            <a:r>
              <a:rPr lang="en" sz="1000"/>
              <a:t>Could be used to create a reference database of interaction characterizations</a:t>
            </a:r>
            <a:endParaRPr sz="1000"/>
          </a:p>
        </p:txBody>
      </p:sp>
      <p:sp>
        <p:nvSpPr>
          <p:cNvPr id="318" name="Google Shape;318;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319" name="Google Shape;319;p39"/>
          <p:cNvGrpSpPr/>
          <p:nvPr/>
        </p:nvGrpSpPr>
        <p:grpSpPr>
          <a:xfrm>
            <a:off x="4738150" y="1599325"/>
            <a:ext cx="1934224" cy="2227000"/>
            <a:chOff x="4738150" y="1599325"/>
            <a:chExt cx="1934224" cy="2227000"/>
          </a:xfrm>
        </p:grpSpPr>
        <p:pic>
          <p:nvPicPr>
            <p:cNvPr id="320" name="Google Shape;320;p39"/>
            <p:cNvPicPr preferRelativeResize="0"/>
            <p:nvPr/>
          </p:nvPicPr>
          <p:blipFill rotWithShape="1">
            <a:blip r:embed="rId5">
              <a:alphaModFix/>
            </a:blip>
            <a:srcRect b="0" l="0" r="0" t="0"/>
            <a:stretch/>
          </p:blipFill>
          <p:spPr>
            <a:xfrm>
              <a:off x="4738150" y="1599325"/>
              <a:ext cx="1934224" cy="1744300"/>
            </a:xfrm>
            <a:prstGeom prst="rect">
              <a:avLst/>
            </a:prstGeom>
            <a:noFill/>
            <a:ln>
              <a:noFill/>
            </a:ln>
          </p:spPr>
        </p:pic>
        <p:sp>
          <p:nvSpPr>
            <p:cNvPr id="321" name="Google Shape;321;p39"/>
            <p:cNvSpPr txBox="1"/>
            <p:nvPr/>
          </p:nvSpPr>
          <p:spPr>
            <a:xfrm>
              <a:off x="4738150" y="3343625"/>
              <a:ext cx="19341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1" lang="en" sz="800" u="none" cap="none" strike="noStrike">
                  <a:solidFill>
                    <a:srgbClr val="D9D9D9"/>
                  </a:solidFill>
                  <a:latin typeface="Work Sans"/>
                  <a:ea typeface="Work Sans"/>
                  <a:cs typeface="Work Sans"/>
                  <a:sym typeface="Work Sans"/>
                </a:rPr>
                <a:t>4DER: Crystal Structure of the Wild Type TTR Binding Apigenin</a:t>
              </a:r>
              <a:endParaRPr b="0" i="1" sz="800" u="none" cap="none" strike="noStrike">
                <a:solidFill>
                  <a:srgbClr val="D9D9D9"/>
                </a:solidFill>
                <a:latin typeface="Work Sans"/>
                <a:ea typeface="Work Sans"/>
                <a:cs typeface="Work Sans"/>
                <a:sym typeface="Work Sans"/>
              </a:endParaRPr>
            </a:p>
          </p:txBody>
        </p:sp>
      </p:grpSp>
      <p:grpSp>
        <p:nvGrpSpPr>
          <p:cNvPr id="322" name="Google Shape;322;p39"/>
          <p:cNvGrpSpPr/>
          <p:nvPr/>
        </p:nvGrpSpPr>
        <p:grpSpPr>
          <a:xfrm>
            <a:off x="6831600" y="1588950"/>
            <a:ext cx="1934226" cy="2247763"/>
            <a:chOff x="7048000" y="1620087"/>
            <a:chExt cx="1934226" cy="2247763"/>
          </a:xfrm>
        </p:grpSpPr>
        <p:pic>
          <p:nvPicPr>
            <p:cNvPr id="323" name="Google Shape;323;p39"/>
            <p:cNvPicPr preferRelativeResize="0"/>
            <p:nvPr/>
          </p:nvPicPr>
          <p:blipFill rotWithShape="1">
            <a:blip r:embed="rId6">
              <a:alphaModFix/>
            </a:blip>
            <a:srcRect b="0" l="0" r="27388" t="1166"/>
            <a:stretch/>
          </p:blipFill>
          <p:spPr>
            <a:xfrm>
              <a:off x="7048000" y="1620087"/>
              <a:ext cx="1934226" cy="1765075"/>
            </a:xfrm>
            <a:prstGeom prst="rect">
              <a:avLst/>
            </a:prstGeom>
            <a:noFill/>
            <a:ln>
              <a:noFill/>
            </a:ln>
          </p:spPr>
        </p:pic>
        <p:sp>
          <p:nvSpPr>
            <p:cNvPr id="324" name="Google Shape;324;p39"/>
            <p:cNvSpPr txBox="1"/>
            <p:nvPr/>
          </p:nvSpPr>
          <p:spPr>
            <a:xfrm>
              <a:off x="7048000" y="3385150"/>
              <a:ext cx="19341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1" lang="en" sz="800" u="none" cap="none" strike="noStrike">
                  <a:solidFill>
                    <a:srgbClr val="D9D9D9"/>
                  </a:solidFill>
                  <a:latin typeface="Work Sans"/>
                  <a:ea typeface="Work Sans"/>
                  <a:cs typeface="Work Sans"/>
                  <a:sym typeface="Work Sans"/>
                </a:rPr>
                <a:t>Just like with velcro, the amount of available surface area affects the binding process</a:t>
              </a:r>
              <a:endParaRPr b="0" i="1" sz="800" u="none" cap="none" strike="noStrike">
                <a:solidFill>
                  <a:srgbClr val="D9D9D9"/>
                </a:solidFill>
                <a:latin typeface="Work Sans"/>
                <a:ea typeface="Work Sans"/>
                <a:cs typeface="Work Sans"/>
                <a:sym typeface="Work Sans"/>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What Was Learned</a:t>
            </a:r>
            <a:endParaRPr/>
          </a:p>
        </p:txBody>
      </p:sp>
      <p:sp>
        <p:nvSpPr>
          <p:cNvPr id="330" name="Google Shape;330;p40"/>
          <p:cNvSpPr txBox="1"/>
          <p:nvPr>
            <p:ph idx="1" type="body"/>
          </p:nvPr>
        </p:nvSpPr>
        <p:spPr>
          <a:xfrm>
            <a:off x="311700" y="1046850"/>
            <a:ext cx="8520600" cy="36750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sz="1200"/>
              <a:t>Familiarity with databases </a:t>
            </a:r>
            <a:endParaRPr sz="1200"/>
          </a:p>
          <a:p>
            <a:pPr indent="-292100" lvl="1" marL="914400" rtl="0" algn="l">
              <a:lnSpc>
                <a:spcPct val="115000"/>
              </a:lnSpc>
              <a:spcBef>
                <a:spcPts val="0"/>
              </a:spcBef>
              <a:spcAft>
                <a:spcPts val="0"/>
              </a:spcAft>
              <a:buSzPts val="1000"/>
              <a:buChar char="○"/>
            </a:pPr>
            <a:r>
              <a:rPr lang="en" sz="1000"/>
              <a:t>KEGG</a:t>
            </a:r>
            <a:endParaRPr sz="1000"/>
          </a:p>
          <a:p>
            <a:pPr indent="-292100" lvl="1" marL="914400" rtl="0" algn="l">
              <a:lnSpc>
                <a:spcPct val="115000"/>
              </a:lnSpc>
              <a:spcBef>
                <a:spcPts val="0"/>
              </a:spcBef>
              <a:spcAft>
                <a:spcPts val="0"/>
              </a:spcAft>
              <a:buSzPts val="1000"/>
              <a:buChar char="○"/>
            </a:pPr>
            <a:r>
              <a:rPr lang="en" sz="1000"/>
              <a:t>PDB</a:t>
            </a:r>
            <a:endParaRPr sz="1000"/>
          </a:p>
          <a:p>
            <a:pPr indent="-292100" lvl="1" marL="914400" rtl="0" algn="l">
              <a:lnSpc>
                <a:spcPct val="115000"/>
              </a:lnSpc>
              <a:spcBef>
                <a:spcPts val="0"/>
              </a:spcBef>
              <a:spcAft>
                <a:spcPts val="0"/>
              </a:spcAft>
              <a:buSzPts val="1000"/>
              <a:buChar char="○"/>
            </a:pPr>
            <a:r>
              <a:rPr lang="en" sz="1000"/>
              <a:t>PubChem</a:t>
            </a:r>
            <a:endParaRPr sz="1000"/>
          </a:p>
          <a:p>
            <a:pPr indent="-292100" lvl="1" marL="914400" rtl="0" algn="l">
              <a:lnSpc>
                <a:spcPct val="115000"/>
              </a:lnSpc>
              <a:spcBef>
                <a:spcPts val="0"/>
              </a:spcBef>
              <a:spcAft>
                <a:spcPts val="0"/>
              </a:spcAft>
              <a:buSzPts val="1000"/>
              <a:buChar char="○"/>
            </a:pPr>
            <a:r>
              <a:rPr lang="en" sz="1000"/>
              <a:t>Additional supplementary databases</a:t>
            </a:r>
            <a:endParaRPr sz="1000"/>
          </a:p>
          <a:p>
            <a:pPr indent="-304800" lvl="0" marL="457200" rtl="0" algn="l">
              <a:lnSpc>
                <a:spcPct val="115000"/>
              </a:lnSpc>
              <a:spcBef>
                <a:spcPts val="0"/>
              </a:spcBef>
              <a:spcAft>
                <a:spcPts val="0"/>
              </a:spcAft>
              <a:buSzPts val="1200"/>
              <a:buChar char="●"/>
            </a:pPr>
            <a:r>
              <a:rPr lang="en" sz="1200"/>
              <a:t>Concepts and ideas</a:t>
            </a:r>
            <a:endParaRPr sz="1200"/>
          </a:p>
          <a:p>
            <a:pPr indent="-292100" lvl="1" marL="914400" rtl="0" algn="l">
              <a:lnSpc>
                <a:spcPct val="115000"/>
              </a:lnSpc>
              <a:spcBef>
                <a:spcPts val="0"/>
              </a:spcBef>
              <a:spcAft>
                <a:spcPts val="0"/>
              </a:spcAft>
              <a:buSzPts val="1000"/>
              <a:buChar char="○"/>
            </a:pPr>
            <a:r>
              <a:rPr lang="en" sz="1000"/>
              <a:t>Biosynthesis, biological pathways &amp; secondary metabolites</a:t>
            </a:r>
            <a:endParaRPr sz="1000"/>
          </a:p>
          <a:p>
            <a:pPr indent="-292100" lvl="1" marL="914400" rtl="0" algn="l">
              <a:lnSpc>
                <a:spcPct val="115000"/>
              </a:lnSpc>
              <a:spcBef>
                <a:spcPts val="0"/>
              </a:spcBef>
              <a:spcAft>
                <a:spcPts val="0"/>
              </a:spcAft>
              <a:buSzPts val="1000"/>
              <a:buChar char="○"/>
            </a:pPr>
            <a:r>
              <a:rPr lang="en" sz="1000"/>
              <a:t>Importance of enzymes</a:t>
            </a:r>
            <a:endParaRPr sz="1000"/>
          </a:p>
          <a:p>
            <a:pPr indent="-292100" lvl="1" marL="914400" rtl="0" algn="l">
              <a:lnSpc>
                <a:spcPct val="115000"/>
              </a:lnSpc>
              <a:spcBef>
                <a:spcPts val="0"/>
              </a:spcBef>
              <a:spcAft>
                <a:spcPts val="0"/>
              </a:spcAft>
              <a:buSzPts val="1000"/>
              <a:buChar char="○"/>
            </a:pPr>
            <a:r>
              <a:rPr lang="en" sz="1000"/>
              <a:t>Chemical rings</a:t>
            </a:r>
            <a:endParaRPr sz="1000"/>
          </a:p>
          <a:p>
            <a:pPr indent="-292100" lvl="1" marL="914400" rtl="0" algn="l">
              <a:lnSpc>
                <a:spcPct val="115000"/>
              </a:lnSpc>
              <a:spcBef>
                <a:spcPts val="0"/>
              </a:spcBef>
              <a:spcAft>
                <a:spcPts val="0"/>
              </a:spcAft>
              <a:buSzPts val="1000"/>
              <a:buChar char="○"/>
            </a:pPr>
            <a:r>
              <a:rPr lang="en" sz="1000"/>
              <a:t>Proteins and their structures</a:t>
            </a:r>
            <a:endParaRPr sz="1000"/>
          </a:p>
          <a:p>
            <a:pPr indent="-292100" lvl="1" marL="914400" rtl="0" algn="l">
              <a:lnSpc>
                <a:spcPct val="115000"/>
              </a:lnSpc>
              <a:spcBef>
                <a:spcPts val="0"/>
              </a:spcBef>
              <a:spcAft>
                <a:spcPts val="0"/>
              </a:spcAft>
              <a:buSzPts val="1000"/>
              <a:buChar char="○"/>
            </a:pPr>
            <a:r>
              <a:rPr lang="en" sz="1000"/>
              <a:t>Different chemical identifiers</a:t>
            </a:r>
            <a:endParaRPr sz="1000"/>
          </a:p>
          <a:p>
            <a:pPr indent="-304800" lvl="0" marL="457200" rtl="0" algn="l">
              <a:lnSpc>
                <a:spcPct val="115000"/>
              </a:lnSpc>
              <a:spcBef>
                <a:spcPts val="0"/>
              </a:spcBef>
              <a:spcAft>
                <a:spcPts val="0"/>
              </a:spcAft>
              <a:buSzPts val="1200"/>
              <a:buChar char="●"/>
            </a:pPr>
            <a:r>
              <a:rPr lang="en" sz="1200"/>
              <a:t>Programming</a:t>
            </a:r>
            <a:endParaRPr sz="1200"/>
          </a:p>
          <a:p>
            <a:pPr indent="-292100" lvl="1" marL="914400" rtl="0" algn="l">
              <a:lnSpc>
                <a:spcPct val="115000"/>
              </a:lnSpc>
              <a:spcBef>
                <a:spcPts val="0"/>
              </a:spcBef>
              <a:spcAft>
                <a:spcPts val="0"/>
              </a:spcAft>
              <a:buSzPts val="1000"/>
              <a:buChar char="○"/>
            </a:pPr>
            <a:r>
              <a:rPr lang="en" sz="1000"/>
              <a:t>How to use regular expressions for easier file parsing</a:t>
            </a:r>
            <a:endParaRPr sz="1000"/>
          </a:p>
          <a:p>
            <a:pPr indent="-292100" lvl="1" marL="914400" rtl="0" algn="l">
              <a:lnSpc>
                <a:spcPct val="115000"/>
              </a:lnSpc>
              <a:spcBef>
                <a:spcPts val="0"/>
              </a:spcBef>
              <a:spcAft>
                <a:spcPts val="0"/>
              </a:spcAft>
              <a:buSzPts val="1000"/>
              <a:buChar char="○"/>
            </a:pPr>
            <a:r>
              <a:rPr lang="en" sz="1000"/>
              <a:t>How to use REST (REpresentational State Transfer) APIs (Application programming interface) to retrieve compound information</a:t>
            </a:r>
            <a:endParaRPr sz="1000"/>
          </a:p>
          <a:p>
            <a:pPr indent="-292100" lvl="1" marL="914400" rtl="0" algn="l">
              <a:lnSpc>
                <a:spcPct val="115000"/>
              </a:lnSpc>
              <a:spcBef>
                <a:spcPts val="0"/>
              </a:spcBef>
              <a:spcAft>
                <a:spcPts val="0"/>
              </a:spcAft>
              <a:buSzPts val="1000"/>
              <a:buChar char="○"/>
            </a:pPr>
            <a:r>
              <a:rPr lang="en" sz="1000"/>
              <a:t>How to manipulate URLs to download and parse information from websites</a:t>
            </a:r>
            <a:endParaRPr sz="1000"/>
          </a:p>
          <a:p>
            <a:pPr indent="-304800" lvl="0" marL="457200" rtl="0" algn="l">
              <a:lnSpc>
                <a:spcPct val="115000"/>
              </a:lnSpc>
              <a:spcBef>
                <a:spcPts val="0"/>
              </a:spcBef>
              <a:spcAft>
                <a:spcPts val="0"/>
              </a:spcAft>
              <a:buSzPts val="1200"/>
              <a:buChar char="●"/>
            </a:pPr>
            <a:r>
              <a:rPr lang="en" sz="1200"/>
              <a:t>Relationship between biochemistry &amp; computer science</a:t>
            </a:r>
            <a:endParaRPr sz="1200"/>
          </a:p>
          <a:p>
            <a:pPr indent="-292100" lvl="1" marL="914400" rtl="0" algn="l">
              <a:lnSpc>
                <a:spcPct val="115000"/>
              </a:lnSpc>
              <a:spcBef>
                <a:spcPts val="0"/>
              </a:spcBef>
              <a:spcAft>
                <a:spcPts val="0"/>
              </a:spcAft>
              <a:buSzPts val="1000"/>
              <a:buChar char="○"/>
            </a:pPr>
            <a:r>
              <a:rPr lang="en" sz="1000"/>
              <a:t>Code is an extremely beneficial tool in furthering studies</a:t>
            </a:r>
            <a:endParaRPr sz="1000"/>
          </a:p>
        </p:txBody>
      </p:sp>
      <p:sp>
        <p:nvSpPr>
          <p:cNvPr id="331" name="Google Shape;33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1"/>
          <p:cNvSpPr txBox="1"/>
          <p:nvPr>
            <p:ph type="title"/>
          </p:nvPr>
        </p:nvSpPr>
        <p:spPr>
          <a:xfrm>
            <a:off x="311700" y="407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400"/>
              <a:t>Acknowledgements</a:t>
            </a:r>
            <a:endParaRPr sz="2400"/>
          </a:p>
        </p:txBody>
      </p:sp>
      <p:sp>
        <p:nvSpPr>
          <p:cNvPr id="337" name="Google Shape;337;p41"/>
          <p:cNvSpPr txBox="1"/>
          <p:nvPr>
            <p:ph idx="1" type="body"/>
          </p:nvPr>
        </p:nvSpPr>
        <p:spPr>
          <a:xfrm>
            <a:off x="408600" y="980450"/>
            <a:ext cx="8423700" cy="38115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AutoNum type="arabicPeriod"/>
            </a:pPr>
            <a:r>
              <a:rPr lang="en"/>
              <a:t>Dr. Moorman</a:t>
            </a:r>
            <a:endParaRPr/>
          </a:p>
          <a:p>
            <a:pPr indent="-317500" lvl="0" marL="457200" rtl="0" algn="l">
              <a:lnSpc>
                <a:spcPct val="115000"/>
              </a:lnSpc>
              <a:spcBef>
                <a:spcPts val="0"/>
              </a:spcBef>
              <a:spcAft>
                <a:spcPts val="0"/>
              </a:spcAft>
              <a:buSzPts val="1400"/>
              <a:buAutoNum type="arabicPeriod"/>
            </a:pPr>
            <a:r>
              <a:rPr lang="en"/>
              <a:t>Dr. Rabago-Smith</a:t>
            </a:r>
            <a:endParaRPr/>
          </a:p>
          <a:p>
            <a:pPr indent="-317500" lvl="0" marL="457200" rtl="0" algn="l">
              <a:lnSpc>
                <a:spcPct val="115000"/>
              </a:lnSpc>
              <a:spcBef>
                <a:spcPts val="0"/>
              </a:spcBef>
              <a:spcAft>
                <a:spcPts val="0"/>
              </a:spcAft>
              <a:buSzPts val="1400"/>
              <a:buAutoNum type="arabicPeriod"/>
            </a:pPr>
            <a:r>
              <a:rPr lang="en"/>
              <a:t>Dr. Cohen</a:t>
            </a:r>
            <a:endParaRPr/>
          </a:p>
          <a:p>
            <a:pPr indent="-317500" lvl="0" marL="457200" rtl="0" algn="l">
              <a:lnSpc>
                <a:spcPct val="115000"/>
              </a:lnSpc>
              <a:spcBef>
                <a:spcPts val="0"/>
              </a:spcBef>
              <a:spcAft>
                <a:spcPts val="0"/>
              </a:spcAft>
              <a:buSzPts val="1400"/>
              <a:buAutoNum type="arabicPeriod"/>
            </a:pPr>
            <a:r>
              <a:rPr lang="en"/>
              <a:t>Abigail Hadden</a:t>
            </a:r>
            <a:endParaRPr/>
          </a:p>
          <a:p>
            <a:pPr indent="-317500" lvl="0" marL="457200" rtl="0" algn="l">
              <a:lnSpc>
                <a:spcPct val="115000"/>
              </a:lnSpc>
              <a:spcBef>
                <a:spcPts val="0"/>
              </a:spcBef>
              <a:spcAft>
                <a:spcPts val="0"/>
              </a:spcAft>
              <a:buSzPts val="1400"/>
              <a:buAutoNum type="arabicPeriod"/>
            </a:pPr>
            <a:r>
              <a:rPr lang="en"/>
              <a:t>Jordan Wilson</a:t>
            </a:r>
            <a:endParaRPr/>
          </a:p>
          <a:p>
            <a:pPr indent="-317500" lvl="0" marL="457200" rtl="0" algn="l">
              <a:lnSpc>
                <a:spcPct val="115000"/>
              </a:lnSpc>
              <a:spcBef>
                <a:spcPts val="0"/>
              </a:spcBef>
              <a:spcAft>
                <a:spcPts val="0"/>
              </a:spcAft>
              <a:buSzPts val="1400"/>
              <a:buAutoNum type="arabicPeriod"/>
            </a:pPr>
            <a:r>
              <a:rPr lang="en"/>
              <a:t>Jinny L. Shows</a:t>
            </a:r>
            <a:endParaRPr/>
          </a:p>
          <a:p>
            <a:pPr indent="-317500" lvl="0" marL="457200" rtl="0" algn="l">
              <a:lnSpc>
                <a:spcPct val="115000"/>
              </a:lnSpc>
              <a:spcBef>
                <a:spcPts val="0"/>
              </a:spcBef>
              <a:spcAft>
                <a:spcPts val="0"/>
              </a:spcAft>
              <a:buSzPts val="1400"/>
              <a:buAutoNum type="arabicPeriod"/>
            </a:pPr>
            <a:r>
              <a:rPr lang="en"/>
              <a:t>Kiah S. Lowe</a:t>
            </a:r>
            <a:endParaRPr/>
          </a:p>
          <a:p>
            <a:pPr indent="-317500" lvl="0" marL="457200" rtl="0" algn="l">
              <a:lnSpc>
                <a:spcPct val="115000"/>
              </a:lnSpc>
              <a:spcBef>
                <a:spcPts val="0"/>
              </a:spcBef>
              <a:spcAft>
                <a:spcPts val="0"/>
              </a:spcAft>
              <a:buSzPts val="1400"/>
              <a:buAutoNum type="arabicPeriod"/>
            </a:pPr>
            <a:r>
              <a:rPr lang="en"/>
              <a:t>Dr. Moorman’s Start-up Funds</a:t>
            </a:r>
            <a:endParaRPr/>
          </a:p>
          <a:p>
            <a:pPr indent="-317500" lvl="0" marL="457200" rtl="0" algn="l">
              <a:lnSpc>
                <a:spcPct val="115000"/>
              </a:lnSpc>
              <a:spcBef>
                <a:spcPts val="0"/>
              </a:spcBef>
              <a:spcAft>
                <a:spcPts val="0"/>
              </a:spcAft>
              <a:buSzPts val="1400"/>
              <a:buAutoNum type="arabicPeriod"/>
            </a:pPr>
            <a:r>
              <a:rPr lang="en"/>
              <a:t>Provost Matching Funds</a:t>
            </a:r>
            <a:endParaRPr/>
          </a:p>
          <a:p>
            <a:pPr indent="0" lvl="0" marL="0" rtl="0" algn="l">
              <a:lnSpc>
                <a:spcPct val="115000"/>
              </a:lnSpc>
              <a:spcBef>
                <a:spcPts val="0"/>
              </a:spcBef>
              <a:spcAft>
                <a:spcPts val="0"/>
              </a:spcAft>
              <a:buSzPts val="1400"/>
              <a:buNone/>
            </a:pPr>
            <a:r>
              <a:t/>
            </a:r>
            <a:endParaRPr/>
          </a:p>
        </p:txBody>
      </p:sp>
      <p:sp>
        <p:nvSpPr>
          <p:cNvPr id="338" name="Google Shape;338;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510450" y="2057400"/>
            <a:ext cx="8123100" cy="778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Background</a:t>
            </a:r>
            <a:endParaRPr/>
          </a:p>
        </p:txBody>
      </p:sp>
      <p:sp>
        <p:nvSpPr>
          <p:cNvPr id="75" name="Google Shape;75;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2"/>
          <p:cNvSpPr txBox="1"/>
          <p:nvPr>
            <p:ph type="title"/>
          </p:nvPr>
        </p:nvSpPr>
        <p:spPr>
          <a:xfrm>
            <a:off x="311700" y="2934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200"/>
              <a:t>References - Information</a:t>
            </a:r>
            <a:endParaRPr sz="2200"/>
          </a:p>
        </p:txBody>
      </p:sp>
      <p:sp>
        <p:nvSpPr>
          <p:cNvPr id="344" name="Google Shape;344;p42"/>
          <p:cNvSpPr txBox="1"/>
          <p:nvPr>
            <p:ph idx="1" type="body"/>
          </p:nvPr>
        </p:nvSpPr>
        <p:spPr>
          <a:xfrm>
            <a:off x="311700" y="793500"/>
            <a:ext cx="8299200" cy="4190700"/>
          </a:xfrm>
          <a:prstGeom prst="rect">
            <a:avLst/>
          </a:prstGeom>
          <a:noFill/>
          <a:ln>
            <a:noFill/>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SzPts val="700"/>
              <a:buAutoNum type="arabicPeriod"/>
            </a:pPr>
            <a:r>
              <a:rPr lang="en" sz="700"/>
              <a:t>“Kyoto Encyclopedia of Genes and Genomes.” KEGG, Kanehisa Laboratories, www.kegg.jp/.</a:t>
            </a:r>
            <a:endParaRPr sz="700"/>
          </a:p>
          <a:p>
            <a:pPr indent="-273050" lvl="0" marL="457200" rtl="0" algn="l">
              <a:lnSpc>
                <a:spcPct val="115000"/>
              </a:lnSpc>
              <a:spcBef>
                <a:spcPts val="0"/>
              </a:spcBef>
              <a:spcAft>
                <a:spcPts val="0"/>
              </a:spcAft>
              <a:buSzPts val="700"/>
              <a:buAutoNum type="arabicPeriod"/>
            </a:pPr>
            <a:r>
              <a:rPr lang="en" sz="700"/>
              <a:t>Panche, A. N., Diwan, A. D., &amp; Chandra, S. R. (2016). Flavonoids: an overview. Journal of nutritional science, 5, e47. https://doi.org/10.1017/jns.2016.41</a:t>
            </a:r>
            <a:endParaRPr sz="700"/>
          </a:p>
          <a:p>
            <a:pPr indent="-273050" lvl="0" marL="457200" rtl="0" algn="l">
              <a:lnSpc>
                <a:spcPct val="115000"/>
              </a:lnSpc>
              <a:spcBef>
                <a:spcPts val="0"/>
              </a:spcBef>
              <a:spcAft>
                <a:spcPts val="0"/>
              </a:spcAft>
              <a:buSzPts val="700"/>
              <a:buAutoNum type="arabicPeriod"/>
            </a:pPr>
            <a:r>
              <a:rPr lang="en" sz="700"/>
              <a:t>Samanta, Amalesh &amp; Das, Gouranga &amp; Das, Sanjoy. (2011). Roles of flavonoids in Plants. International Journal of pharmaceutical science and technology. 6. 12-35.</a:t>
            </a:r>
            <a:endParaRPr sz="700"/>
          </a:p>
          <a:p>
            <a:pPr indent="-273050" lvl="0" marL="457200" rtl="0" algn="l">
              <a:lnSpc>
                <a:spcPct val="115000"/>
              </a:lnSpc>
              <a:spcBef>
                <a:spcPts val="0"/>
              </a:spcBef>
              <a:spcAft>
                <a:spcPts val="0"/>
              </a:spcAft>
              <a:buSzPts val="700"/>
              <a:buAutoNum type="arabicPeriod"/>
            </a:pPr>
            <a:r>
              <a:rPr lang="en" sz="700"/>
              <a:t>Zhang, Yang. “What Is FASTA Format?” Zhang Lab, University of Michigan, zhanglab.ccmb.med.umich.edu/FASTA/.</a:t>
            </a:r>
            <a:endParaRPr sz="700"/>
          </a:p>
          <a:p>
            <a:pPr indent="-273050" lvl="0" marL="457200" rtl="0" algn="l">
              <a:lnSpc>
                <a:spcPct val="115000"/>
              </a:lnSpc>
              <a:spcBef>
                <a:spcPts val="0"/>
              </a:spcBef>
              <a:spcAft>
                <a:spcPts val="0"/>
              </a:spcAft>
              <a:buSzPts val="700"/>
              <a:buAutoNum type="arabicPeriod"/>
            </a:pPr>
            <a:r>
              <a:rPr lang="en" sz="700"/>
              <a:t>Szalay, Jessie. “What Is Protein?” LiveScience, Purch, 10 Dec. 2015, www.livescience.com/53044-protein.html.</a:t>
            </a:r>
            <a:endParaRPr sz="700"/>
          </a:p>
          <a:p>
            <a:pPr indent="-273050" lvl="0" marL="457200" rtl="0" algn="l">
              <a:lnSpc>
                <a:spcPct val="115000"/>
              </a:lnSpc>
              <a:spcBef>
                <a:spcPts val="0"/>
              </a:spcBef>
              <a:spcAft>
                <a:spcPts val="0"/>
              </a:spcAft>
              <a:buSzPts val="700"/>
              <a:buAutoNum type="arabicPeriod"/>
            </a:pPr>
            <a:r>
              <a:rPr lang="en" sz="700"/>
              <a:t>Helen M. Berman, John Westbrook, Zukang Feng, Gary Gilliland, T. N. Bhat, Helge Weissig, Ilya N. Shindyalov, Philip E. Bourne, The Protein Data Bank, Nucleic Acids Research, Volume 28, Issue 1, 1 January 2000, Pages 235–242, </a:t>
            </a:r>
            <a:r>
              <a:rPr lang="en" sz="700">
                <a:solidFill>
                  <a:srgbClr val="F3F3F3"/>
                </a:solidFill>
                <a:uFill>
                  <a:noFill/>
                </a:uFill>
                <a:hlinkClick r:id="rId3">
                  <a:extLst>
                    <a:ext uri="{A12FA001-AC4F-418D-AE19-62706E023703}">
                      <ahyp:hlinkClr val="tx"/>
                    </a:ext>
                  </a:extLst>
                </a:hlinkClick>
              </a:rPr>
              <a:t>https://doi.org/10.1093/nar/28.1.235</a:t>
            </a:r>
            <a:endParaRPr sz="700">
              <a:solidFill>
                <a:srgbClr val="F3F3F3"/>
              </a:solidFill>
            </a:endParaRPr>
          </a:p>
          <a:p>
            <a:pPr indent="-273050" lvl="0" marL="457200" rtl="0" algn="l">
              <a:lnSpc>
                <a:spcPct val="115000"/>
              </a:lnSpc>
              <a:spcBef>
                <a:spcPts val="0"/>
              </a:spcBef>
              <a:spcAft>
                <a:spcPts val="0"/>
              </a:spcAft>
              <a:buSzPts val="700"/>
              <a:buAutoNum type="arabicPeriod"/>
            </a:pPr>
            <a:r>
              <a:rPr lang="en" sz="700"/>
              <a:t>Ribeiro, J., Ríos-Vera, C., Melo, F. and Schüller, A. (2018) “Calculation of accurate contact surface areas between atoms for the quantitative analysis of non-bonded molecular interactions”. Bioinformatics (submitted).</a:t>
            </a:r>
            <a:endParaRPr sz="700"/>
          </a:p>
          <a:p>
            <a:pPr indent="-273050" lvl="0" marL="457200" rtl="0" algn="l">
              <a:lnSpc>
                <a:spcPct val="115000"/>
              </a:lnSpc>
              <a:spcBef>
                <a:spcPts val="0"/>
              </a:spcBef>
              <a:spcAft>
                <a:spcPts val="0"/>
              </a:spcAft>
              <a:buSzPts val="700"/>
              <a:buAutoNum type="arabicPeriod"/>
            </a:pPr>
            <a:r>
              <a:rPr lang="en" sz="700"/>
              <a:t>Corradini E, Foglia P, Giansanti P, Gubbiotti R, Samperi R, Lagana A. Flavonoids: chemical properties and analytical methodologies of identification and quantitation in foods and plants. Nat Prod Res. 2011 Mar;25(5):469-95. doi: 10.1080/14786419.2010.482054. PMID: 21391112.</a:t>
            </a:r>
            <a:endParaRPr sz="700"/>
          </a:p>
          <a:p>
            <a:pPr indent="-273050" lvl="0" marL="457200" rtl="0" algn="l">
              <a:lnSpc>
                <a:spcPct val="115000"/>
              </a:lnSpc>
              <a:spcBef>
                <a:spcPts val="0"/>
              </a:spcBef>
              <a:spcAft>
                <a:spcPts val="0"/>
              </a:spcAft>
              <a:buSzPts val="700"/>
              <a:buAutoNum type="arabicPeriod"/>
            </a:pPr>
            <a:r>
              <a:rPr lang="en" sz="700"/>
              <a:t>Kozłowska A, Szostak-Wegierek D. Flavonoids--food sources and health benefits. Rocz Panstw Zakl Hig. 2014;65(2):79-85. PMID: 25272572.</a:t>
            </a:r>
            <a:endParaRPr sz="700"/>
          </a:p>
          <a:p>
            <a:pPr indent="-273050" lvl="0" marL="457200" rtl="0" algn="l">
              <a:lnSpc>
                <a:spcPct val="115000"/>
              </a:lnSpc>
              <a:spcBef>
                <a:spcPts val="0"/>
              </a:spcBef>
              <a:spcAft>
                <a:spcPts val="0"/>
              </a:spcAft>
              <a:buSzPts val="700"/>
              <a:buAutoNum type="arabicPeriod"/>
            </a:pPr>
            <a:r>
              <a:rPr lang="en" sz="700"/>
              <a:t>Cíntia Reis Ballard, Mário Roberto Maróstica, Chapter 10 - Health Benefits of Flavonoids, Editor(s): Maira Rubi Segura Campos, Bioactive Compounds, Woodhead Publishing, 2019, Pages 185-201, ISBN 9780128147740, https://doi.org/10.1016/B978-0-12-814774-0.00010-4.(http://www.sciencedirect.com/science/article/pii/B9780128147740000104)</a:t>
            </a:r>
            <a:endParaRPr sz="700"/>
          </a:p>
          <a:p>
            <a:pPr indent="-273050" lvl="0" marL="457200" rtl="0" algn="l">
              <a:lnSpc>
                <a:spcPct val="115000"/>
              </a:lnSpc>
              <a:spcBef>
                <a:spcPts val="0"/>
              </a:spcBef>
              <a:spcAft>
                <a:spcPts val="0"/>
              </a:spcAft>
              <a:buSzPts val="700"/>
              <a:buAutoNum type="arabicPeriod"/>
            </a:pPr>
            <a:r>
              <a:rPr lang="en" sz="700"/>
              <a:t>Bondonno, N.P., Dalgaard, F., Kyrø, C. et al. Flavonoid intake is associated with lower mortality in the Danish Diet Cancer and Health Cohort. Nat Commun 10, 3651 (2019). https://doi.org/10.1038/s41467-019-11622-x</a:t>
            </a:r>
            <a:endParaRPr sz="700"/>
          </a:p>
          <a:p>
            <a:pPr indent="-273050" lvl="0" marL="457200" rtl="0" algn="l">
              <a:lnSpc>
                <a:spcPct val="115000"/>
              </a:lnSpc>
              <a:spcBef>
                <a:spcPts val="0"/>
              </a:spcBef>
              <a:spcAft>
                <a:spcPts val="0"/>
              </a:spcAft>
              <a:buSzPts val="700"/>
              <a:buAutoNum type="arabicPeriod"/>
            </a:pPr>
            <a:r>
              <a:rPr lang="en" sz="700"/>
              <a:t>Russo, M., Moccia, S., Spagnuolo, C., Tedesco, I., &amp; Russo, G. L. (2020). Roles of flavonoids against coronavirus infection. Chemico-biological interactions, 328, 109211. https://doi.org/10.1016/j.cbi.2020.109211</a:t>
            </a:r>
            <a:endParaRPr sz="700"/>
          </a:p>
          <a:p>
            <a:pPr indent="-273050" lvl="0" marL="457200" rtl="0" algn="l">
              <a:lnSpc>
                <a:spcPct val="115000"/>
              </a:lnSpc>
              <a:spcBef>
                <a:spcPts val="0"/>
              </a:spcBef>
              <a:spcAft>
                <a:spcPts val="0"/>
              </a:spcAft>
              <a:buSzPts val="700"/>
              <a:buAutoNum type="arabicPeriod"/>
            </a:pPr>
            <a:r>
              <a:rPr lang="en" sz="700"/>
              <a:t>Rodríguez-García, C., Sánchez-Quesada, C., &amp; J Gaforio, J. (2019). Dietary Flavonoids as Cancer Chemopreventive Agents: An Updated Review of Human Studies. Antioxidants (Basel, Switzerland), 8(5), 137. https://doi.org/10.3390/antiox8050137</a:t>
            </a:r>
            <a:endParaRPr sz="700"/>
          </a:p>
          <a:p>
            <a:pPr indent="-273050" lvl="0" marL="457200" rtl="0" algn="l">
              <a:lnSpc>
                <a:spcPct val="115000"/>
              </a:lnSpc>
              <a:spcBef>
                <a:spcPts val="0"/>
              </a:spcBef>
              <a:spcAft>
                <a:spcPts val="0"/>
              </a:spcAft>
              <a:buSzPts val="700"/>
              <a:buAutoNum type="arabicPeriod"/>
            </a:pPr>
            <a:r>
              <a:rPr lang="en" sz="700"/>
              <a:t>Lacuna, Maria Lourdes Dorothy. (2013). Antimicrobial activity of supercritical fluid extracts of two Philippine medicinal plants, Psidium guajava and Euphorbia hirta: Implications to community health. AAB BIOFLUX. 5. 1-12.</a:t>
            </a:r>
            <a:endParaRPr sz="700"/>
          </a:p>
          <a:p>
            <a:pPr indent="-273050" lvl="0" marL="457200" rtl="0" algn="l">
              <a:lnSpc>
                <a:spcPct val="115000"/>
              </a:lnSpc>
              <a:spcBef>
                <a:spcPts val="0"/>
              </a:spcBef>
              <a:spcAft>
                <a:spcPts val="0"/>
              </a:spcAft>
              <a:buSzPts val="700"/>
              <a:buAutoNum type="arabicPeriod"/>
            </a:pPr>
            <a:r>
              <a:rPr lang="en" sz="700"/>
              <a:t>Maria Lourdes Pérez-Chabela, Annel M. Hernández-Alcántara, Chapter 8 - Agroindustrial Coproducts as Sources of Novel Functional Ingredients, Editor(s): Alexandru Mihai Grumezescu, Alina Maria Holban, In Handbook of Food Bioengineering, Food Processing for Increased Quality and Consumption, Academic Press, 2018, Pages 219-250, ISBN 9780128114476, https://doi.org/10.1016/B978-0-12-811447-6.00008-4.(http://www.sciencedirect.com/science/article/pii/B9780128114476000084)</a:t>
            </a:r>
            <a:endParaRPr sz="700"/>
          </a:p>
          <a:p>
            <a:pPr indent="-273050" lvl="0" marL="457200" rtl="0" algn="l">
              <a:lnSpc>
                <a:spcPct val="115000"/>
              </a:lnSpc>
              <a:spcBef>
                <a:spcPts val="0"/>
              </a:spcBef>
              <a:spcAft>
                <a:spcPts val="0"/>
              </a:spcAft>
              <a:buSzPts val="700"/>
              <a:buAutoNum type="arabicPeriod"/>
            </a:pPr>
            <a:r>
              <a:rPr lang="en" sz="700"/>
              <a:t>Banoth RK and Thatikonda A: A review on natural chalcones an update. Int J Pharm Sci &amp; Res 2020; 11(3): 546-55. doi: 10.13040/ IJPSR.0975-8232.11(3).546-55.</a:t>
            </a:r>
            <a:endParaRPr sz="700"/>
          </a:p>
          <a:p>
            <a:pPr indent="-273050" lvl="0" marL="457200" rtl="0" algn="l">
              <a:lnSpc>
                <a:spcPct val="115000"/>
              </a:lnSpc>
              <a:spcBef>
                <a:spcPts val="0"/>
              </a:spcBef>
              <a:spcAft>
                <a:spcPts val="0"/>
              </a:spcAft>
              <a:buSzPts val="700"/>
              <a:buAutoNum type="arabicPeriod"/>
            </a:pPr>
            <a:r>
              <a:rPr lang="en" sz="700"/>
              <a:t>“Biosynthesis Definition and Examples - Biology Online Dictionary.” Biology Articles, Tutorials &amp;amp; Dictionary Online, BiologyOnline, 26 Jan. 2020, www.biologyonline.com/dictionary/biosynthesis.</a:t>
            </a:r>
            <a:endParaRPr sz="700"/>
          </a:p>
          <a:p>
            <a:pPr indent="-273050" lvl="0" marL="457200" rtl="0" algn="l">
              <a:lnSpc>
                <a:spcPct val="115000"/>
              </a:lnSpc>
              <a:spcBef>
                <a:spcPts val="0"/>
              </a:spcBef>
              <a:spcAft>
                <a:spcPts val="0"/>
              </a:spcAft>
              <a:buSzPts val="700"/>
              <a:buAutoNum type="arabicPeriod"/>
            </a:pPr>
            <a:r>
              <a:rPr lang="en" sz="700"/>
              <a:t>“Phenol.” Encyclopædia Britannica, Encyclopædia Britannica, Inc., www.britannica.com/science/phenol.</a:t>
            </a:r>
            <a:endParaRPr sz="700"/>
          </a:p>
          <a:p>
            <a:pPr indent="-273050" lvl="0" marL="457200" rtl="0" algn="l">
              <a:lnSpc>
                <a:spcPct val="115000"/>
              </a:lnSpc>
              <a:spcBef>
                <a:spcPts val="0"/>
              </a:spcBef>
              <a:spcAft>
                <a:spcPts val="0"/>
              </a:spcAft>
              <a:buSzPts val="700"/>
              <a:buAutoNum type="arabicPeriod"/>
            </a:pPr>
            <a:r>
              <a:rPr lang="en" sz="700"/>
              <a:t>“Phenol.” National Center for Biotechnology Information. PubChem Compound Database, U.S. National Library of Medicine, pubchem.ncbi.nlm.nih.gov/compound/Phenol.</a:t>
            </a:r>
            <a:endParaRPr sz="700"/>
          </a:p>
          <a:p>
            <a:pPr indent="0" lvl="0" marL="0" rtl="0" algn="l">
              <a:lnSpc>
                <a:spcPct val="115000"/>
              </a:lnSpc>
              <a:spcBef>
                <a:spcPts val="0"/>
              </a:spcBef>
              <a:spcAft>
                <a:spcPts val="0"/>
              </a:spcAft>
              <a:buSzPts val="1400"/>
              <a:buNone/>
            </a:pPr>
            <a:r>
              <a:t/>
            </a:r>
            <a:endParaRPr sz="700"/>
          </a:p>
          <a:p>
            <a:pPr indent="0" lvl="0" marL="0" rtl="0" algn="l">
              <a:lnSpc>
                <a:spcPct val="115000"/>
              </a:lnSpc>
              <a:spcBef>
                <a:spcPts val="0"/>
              </a:spcBef>
              <a:spcAft>
                <a:spcPts val="0"/>
              </a:spcAft>
              <a:buSzPts val="1400"/>
              <a:buNone/>
            </a:pPr>
            <a:r>
              <a:t/>
            </a:r>
            <a:endParaRPr sz="700"/>
          </a:p>
        </p:txBody>
      </p:sp>
      <p:sp>
        <p:nvSpPr>
          <p:cNvPr id="345" name="Google Shape;345;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3"/>
          <p:cNvSpPr txBox="1"/>
          <p:nvPr>
            <p:ph type="title"/>
          </p:nvPr>
        </p:nvSpPr>
        <p:spPr>
          <a:xfrm>
            <a:off x="311700" y="2416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200"/>
              <a:t>References - Images</a:t>
            </a:r>
            <a:endParaRPr sz="2200"/>
          </a:p>
        </p:txBody>
      </p:sp>
      <p:sp>
        <p:nvSpPr>
          <p:cNvPr id="351" name="Google Shape;351;p43"/>
          <p:cNvSpPr txBox="1"/>
          <p:nvPr>
            <p:ph idx="1" type="body"/>
          </p:nvPr>
        </p:nvSpPr>
        <p:spPr>
          <a:xfrm>
            <a:off x="311700" y="814350"/>
            <a:ext cx="8272500" cy="4190700"/>
          </a:xfrm>
          <a:prstGeom prst="rect">
            <a:avLst/>
          </a:prstGeom>
          <a:noFill/>
          <a:ln>
            <a:noFill/>
          </a:ln>
        </p:spPr>
        <p:txBody>
          <a:bodyPr anchorCtr="0" anchor="t" bIns="91425" lIns="91425" spcFirstLastPara="1" rIns="91425" wrap="square" tIns="91425">
            <a:noAutofit/>
          </a:bodyPr>
          <a:lstStyle/>
          <a:p>
            <a:pPr indent="-273050" lvl="0" marL="457200" rtl="0" algn="l">
              <a:lnSpc>
                <a:spcPct val="115000"/>
              </a:lnSpc>
              <a:spcBef>
                <a:spcPts val="0"/>
              </a:spcBef>
              <a:spcAft>
                <a:spcPts val="0"/>
              </a:spcAft>
              <a:buSzPts val="700"/>
              <a:buAutoNum type="arabicPeriod"/>
            </a:pPr>
            <a:r>
              <a:rPr lang="en" sz="700"/>
              <a:t>Gribskov. “Selaginella Moellendorffii.” File:Smo2-72.Jpg, Wikimedia Commons, 2007, commons.wikimedia.org/wiki/File:Smo2-72.jpg.</a:t>
            </a:r>
            <a:endParaRPr sz="700"/>
          </a:p>
          <a:p>
            <a:pPr indent="-273050" lvl="0" marL="457200" rtl="0" algn="l">
              <a:lnSpc>
                <a:spcPct val="115000"/>
              </a:lnSpc>
              <a:spcBef>
                <a:spcPts val="0"/>
              </a:spcBef>
              <a:spcAft>
                <a:spcPts val="0"/>
              </a:spcAft>
              <a:buSzPts val="700"/>
              <a:buAutoNum type="arabicPeriod"/>
            </a:pPr>
            <a:r>
              <a:rPr lang="en" sz="700"/>
              <a:t>Mfiegl. “Volvox Carteri.” File:Vc.jpg, Microbewiki, 14 Apr. 2018, microbewiki.kenyon.edu/index.php/File:Vc.jpg.</a:t>
            </a:r>
            <a:endParaRPr sz="700"/>
          </a:p>
          <a:p>
            <a:pPr indent="-273050" lvl="0" marL="457200" rtl="0" algn="l">
              <a:lnSpc>
                <a:spcPct val="115000"/>
              </a:lnSpc>
              <a:spcBef>
                <a:spcPts val="0"/>
              </a:spcBef>
              <a:spcAft>
                <a:spcPts val="0"/>
              </a:spcAft>
              <a:buSzPts val="700"/>
              <a:buAutoNum type="arabicPeriod"/>
            </a:pPr>
            <a:r>
              <a:rPr lang="en" sz="700"/>
              <a:t>“Glycine Max.jpg.” Glycine Max, GreeNC, 27 May 2020, greenc.sciencedesigners.com/wiki/Species:Glycine_max.</a:t>
            </a:r>
            <a:endParaRPr sz="700"/>
          </a:p>
          <a:p>
            <a:pPr indent="-273050" lvl="0" marL="457200" rtl="0" algn="l">
              <a:lnSpc>
                <a:spcPct val="115000"/>
              </a:lnSpc>
              <a:spcBef>
                <a:spcPts val="0"/>
              </a:spcBef>
              <a:spcAft>
                <a:spcPts val="0"/>
              </a:spcAft>
              <a:buSzPts val="700"/>
              <a:buAutoNum type="arabicPeriod"/>
            </a:pPr>
            <a:r>
              <a:rPr lang="en" sz="700"/>
              <a:t>Philippe, Clement. Irish Moss / Carrageen Moss (Chondrus Crispus) Red Alga Washed Ashore on Rocky Beach, Alamy, 23 June 2019, www.alamy.com/irish-moss-carrageen-moss-chondrus-crispus-red-alga-washed-ashore-on-rocky-beach-image260262181.html.</a:t>
            </a:r>
            <a:endParaRPr sz="700"/>
          </a:p>
          <a:p>
            <a:pPr indent="-273050" lvl="0" marL="457200" rtl="0" algn="l">
              <a:lnSpc>
                <a:spcPct val="115000"/>
              </a:lnSpc>
              <a:spcBef>
                <a:spcPts val="0"/>
              </a:spcBef>
              <a:spcAft>
                <a:spcPts val="0"/>
              </a:spcAft>
              <a:buSzPts val="700"/>
              <a:buAutoNum type="arabicPeriod"/>
            </a:pPr>
            <a:r>
              <a:rPr lang="en" sz="700"/>
              <a:t>Cokelaer, Thomas, et al. “_images/Bioservices.png.” BIOSERVICES: Access to Biological Web Services Programmatically, Thomas Cokelaer, Lea M. Harder, Jordi Serra-Musach, Dennis Pultz, 31 Oct. 2020, bioservices.readthedocs.io/en/master/.</a:t>
            </a:r>
            <a:endParaRPr sz="700"/>
          </a:p>
          <a:p>
            <a:pPr indent="-273050" lvl="0" marL="457200" rtl="0" algn="l">
              <a:lnSpc>
                <a:spcPct val="115000"/>
              </a:lnSpc>
              <a:spcBef>
                <a:spcPts val="0"/>
              </a:spcBef>
              <a:spcAft>
                <a:spcPts val="0"/>
              </a:spcAft>
              <a:buSzPts val="700"/>
              <a:buAutoNum type="arabicPeriod"/>
            </a:pPr>
            <a:r>
              <a:rPr lang="en" sz="700"/>
              <a:t>Peterjc, et al., editors. “biopython_logo_white.Png.” Biopython, Biopython, 8 Oct. 2020, biopython.org/.</a:t>
            </a:r>
            <a:endParaRPr sz="700"/>
          </a:p>
          <a:p>
            <a:pPr indent="-273050" lvl="0" marL="457200" rtl="0" algn="l">
              <a:lnSpc>
                <a:spcPct val="115000"/>
              </a:lnSpc>
              <a:spcBef>
                <a:spcPts val="0"/>
              </a:spcBef>
              <a:spcAft>
                <a:spcPts val="0"/>
              </a:spcAft>
              <a:buSzPts val="700"/>
              <a:buAutoNum type="arabicPeriod"/>
            </a:pPr>
            <a:r>
              <a:rPr lang="en" sz="700"/>
              <a:t>Kumar, Shashank, and Abhay K Pandey. “162750.Fig.001.Jpg.” Chemistry and Biological Activities of Flavonoids: An Overview, Hindawi, 29 Dec. 2013, </a:t>
            </a:r>
            <a:r>
              <a:rPr lang="en" sz="700">
                <a:solidFill>
                  <a:srgbClr val="F3F3F3"/>
                </a:solidFill>
                <a:uFill>
                  <a:noFill/>
                </a:uFill>
                <a:hlinkClick r:id="rId3">
                  <a:extLst>
                    <a:ext uri="{A12FA001-AC4F-418D-AE19-62706E023703}">
                      <ahyp:hlinkClr val="tx"/>
                    </a:ext>
                  </a:extLst>
                </a:hlinkClick>
              </a:rPr>
              <a:t>www.hindawi.com/journals/tswj/2013/162750/</a:t>
            </a:r>
            <a:r>
              <a:rPr lang="en" sz="700"/>
              <a:t>.</a:t>
            </a:r>
            <a:endParaRPr sz="700"/>
          </a:p>
          <a:p>
            <a:pPr indent="-273050" lvl="0" marL="457200" rtl="0" algn="l">
              <a:lnSpc>
                <a:spcPct val="115000"/>
              </a:lnSpc>
              <a:spcBef>
                <a:spcPts val="0"/>
              </a:spcBef>
              <a:spcAft>
                <a:spcPts val="0"/>
              </a:spcAft>
              <a:buSzPts val="700"/>
              <a:buAutoNum type="arabicPeriod"/>
            </a:pPr>
            <a:r>
              <a:rPr lang="en" sz="700"/>
              <a:t>“Cell.jpg.” Plant Life, Blogger.com, May 2011, lifeofplant.blogspot.com/2011/05/cytosol.html.</a:t>
            </a:r>
            <a:endParaRPr sz="700"/>
          </a:p>
          <a:p>
            <a:pPr indent="-273050" lvl="0" marL="457200" rtl="0" algn="l">
              <a:lnSpc>
                <a:spcPct val="115000"/>
              </a:lnSpc>
              <a:spcBef>
                <a:spcPts val="0"/>
              </a:spcBef>
              <a:spcAft>
                <a:spcPts val="0"/>
              </a:spcAft>
              <a:buSzPts val="700"/>
              <a:buAutoNum type="arabicPeriod"/>
            </a:pPr>
            <a:r>
              <a:rPr lang="en" sz="700"/>
              <a:t>“Figure 3” .Antimicrobial activity of supercritical fluid extracts of two Philippine medicinal plants, Psidium guajava and Euphorbia hirta: Implications to community health - Scientific Figure on ResearchGate. Available from: https://www.researchgate.net/figure/Antimicrobial-assay-plate-for-the-antibacterial-activity-of-P-guajava-on-the-growth-of_fig3_240448749 [accessed 17 Dec, 2020]</a:t>
            </a:r>
            <a:endParaRPr sz="700"/>
          </a:p>
          <a:p>
            <a:pPr indent="-273050" lvl="0" marL="457200" rtl="0" algn="l">
              <a:lnSpc>
                <a:spcPct val="115000"/>
              </a:lnSpc>
              <a:spcBef>
                <a:spcPts val="0"/>
              </a:spcBef>
              <a:spcAft>
                <a:spcPts val="0"/>
              </a:spcAft>
              <a:buSzPts val="700"/>
              <a:buAutoNum type="arabicPeriod"/>
            </a:pPr>
            <a:r>
              <a:rPr lang="en" sz="700"/>
              <a:t>“2D Structure.” Phenol, National Library of Medicine, pubchem.ncbi.nlm.nih.gov/compound/996.</a:t>
            </a:r>
            <a:endParaRPr sz="700"/>
          </a:p>
          <a:p>
            <a:pPr indent="-273050" lvl="0" marL="457200" rtl="0" algn="l">
              <a:lnSpc>
                <a:spcPct val="115000"/>
              </a:lnSpc>
              <a:spcBef>
                <a:spcPts val="0"/>
              </a:spcBef>
              <a:spcAft>
                <a:spcPts val="0"/>
              </a:spcAft>
              <a:buSzPts val="700"/>
              <a:buAutoNum type="arabicPeriod"/>
            </a:pPr>
            <a:r>
              <a:rPr lang="en" sz="700"/>
              <a:t>“3D Conformer.” Phenol, Pubchem, pubchem.ncbi.nlm.nih.gov/compound/996#section=Structures.</a:t>
            </a:r>
            <a:endParaRPr sz="700"/>
          </a:p>
          <a:p>
            <a:pPr indent="-273050" lvl="0" marL="457200" rtl="0" algn="l">
              <a:lnSpc>
                <a:spcPct val="115000"/>
              </a:lnSpc>
              <a:spcBef>
                <a:spcPts val="0"/>
              </a:spcBef>
              <a:spcAft>
                <a:spcPts val="0"/>
              </a:spcAft>
              <a:buSzPts val="700"/>
              <a:buAutoNum type="arabicPeriod"/>
            </a:pPr>
            <a:r>
              <a:rPr lang="en" sz="700"/>
              <a:t>Andras, Samuel. “PSF-Logo-1.Png.” A Few Things About the Python Foundation, Evozon Systems, 20 Mar. 2018, www.evozon.com/blog/python-software-foundation.</a:t>
            </a:r>
            <a:endParaRPr sz="700"/>
          </a:p>
          <a:p>
            <a:pPr indent="-273050" lvl="0" marL="457200" rtl="0" algn="l">
              <a:lnSpc>
                <a:spcPct val="115000"/>
              </a:lnSpc>
              <a:spcBef>
                <a:spcPts val="0"/>
              </a:spcBef>
              <a:spcAft>
                <a:spcPts val="0"/>
              </a:spcAft>
              <a:buSzPts val="700"/>
              <a:buAutoNum type="arabicPeriod"/>
            </a:pPr>
            <a:r>
              <a:rPr lang="en" sz="700"/>
              <a:t>Ibreakstock. “Amylase Protein (3d Structure). Digestive Enzyme, Responsible for the Hydrolysis of Starch into Sugars. Found in Saliva.” Amylase Protein (3d Structure). Digestive Enzyme, Responsible for the Hydrolysis of Starch into Sugars. Found in Saliva., Shutterstock, www.shutterstock.com/image-illustration/amylase-protein-3d-structure-digestive-enzyme-564989863.</a:t>
            </a:r>
            <a:endParaRPr sz="700"/>
          </a:p>
          <a:p>
            <a:pPr indent="-273050" lvl="0" marL="457200" rtl="0" algn="l">
              <a:lnSpc>
                <a:spcPct val="115000"/>
              </a:lnSpc>
              <a:spcBef>
                <a:spcPts val="0"/>
              </a:spcBef>
              <a:spcAft>
                <a:spcPts val="0"/>
              </a:spcAft>
              <a:buSzPts val="700"/>
              <a:buAutoNum type="arabicPeriod"/>
            </a:pPr>
            <a:r>
              <a:rPr lang="en" sz="700"/>
              <a:t>“Parts-of-Plants.png.” Parts Of Plants, BYJU'S, byjus.com/biology/parts-of-plants/.</a:t>
            </a:r>
            <a:endParaRPr sz="700"/>
          </a:p>
          <a:p>
            <a:pPr indent="-273050" lvl="0" marL="457200" rtl="0" algn="l">
              <a:lnSpc>
                <a:spcPct val="115000"/>
              </a:lnSpc>
              <a:spcBef>
                <a:spcPts val="0"/>
              </a:spcBef>
              <a:spcAft>
                <a:spcPts val="0"/>
              </a:spcAft>
              <a:buSzPts val="700"/>
              <a:buAutoNum type="arabicPeriod"/>
            </a:pPr>
            <a:r>
              <a:rPr lang="en" sz="700"/>
              <a:t>Pirex. “Physcomitrella.jpg .” File:Physcomitrella.jpg, Wikimedia Commons, 4 Apr. 2007, commons.wikimedia.org/wiki/File:Physcomitrella.jpg.</a:t>
            </a:r>
            <a:endParaRPr sz="700"/>
          </a:p>
          <a:p>
            <a:pPr indent="-273050" lvl="0" marL="457200" rtl="0" algn="l">
              <a:lnSpc>
                <a:spcPct val="115000"/>
              </a:lnSpc>
              <a:spcBef>
                <a:spcPts val="0"/>
              </a:spcBef>
              <a:spcAft>
                <a:spcPts val="0"/>
              </a:spcAft>
              <a:buSzPts val="700"/>
              <a:buAutoNum type="arabicPeriod"/>
            </a:pPr>
            <a:r>
              <a:rPr lang="en" sz="700"/>
              <a:t>Pointer, Karl. “Cellular-Respiration-8-728.Jpg.” Cellular Respiration , Slideshare, 23 Mar. 2011, www.slideshare.net/coachpointer/cellular-respiration-7359048.</a:t>
            </a:r>
            <a:endParaRPr sz="700"/>
          </a:p>
          <a:p>
            <a:pPr indent="0" lvl="0" marL="457200" rtl="0" algn="l">
              <a:lnSpc>
                <a:spcPct val="115000"/>
              </a:lnSpc>
              <a:spcBef>
                <a:spcPts val="0"/>
              </a:spcBef>
              <a:spcAft>
                <a:spcPts val="0"/>
              </a:spcAft>
              <a:buSzPts val="1400"/>
              <a:buNone/>
            </a:pPr>
            <a:r>
              <a:t/>
            </a:r>
            <a:endParaRPr sz="700"/>
          </a:p>
          <a:p>
            <a:pPr indent="0" lvl="0" marL="0" rtl="0" algn="l">
              <a:lnSpc>
                <a:spcPct val="115000"/>
              </a:lnSpc>
              <a:spcBef>
                <a:spcPts val="0"/>
              </a:spcBef>
              <a:spcAft>
                <a:spcPts val="0"/>
              </a:spcAft>
              <a:buSzPts val="1400"/>
              <a:buNone/>
            </a:pPr>
            <a:r>
              <a:t/>
            </a:r>
            <a:endParaRPr sz="700"/>
          </a:p>
        </p:txBody>
      </p:sp>
      <p:sp>
        <p:nvSpPr>
          <p:cNvPr id="352" name="Google Shape;352;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6" name="Shape 356"/>
        <p:cNvGrpSpPr/>
        <p:nvPr/>
      </p:nvGrpSpPr>
      <p:grpSpPr>
        <a:xfrm>
          <a:off x="0" y="0"/>
          <a:ext cx="0" cy="0"/>
          <a:chOff x="0" y="0"/>
          <a:chExt cx="0" cy="0"/>
        </a:xfrm>
      </p:grpSpPr>
      <p:sp>
        <p:nvSpPr>
          <p:cNvPr id="357" name="Google Shape;357;p44"/>
          <p:cNvSpPr txBox="1"/>
          <p:nvPr>
            <p:ph type="title"/>
          </p:nvPr>
        </p:nvSpPr>
        <p:spPr>
          <a:xfrm>
            <a:off x="311700" y="1459500"/>
            <a:ext cx="8520600" cy="1917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0"/>
              <a:buNone/>
            </a:pPr>
            <a:r>
              <a:rPr lang="en" sz="11700"/>
              <a:t>Questions?</a:t>
            </a:r>
            <a:endParaRPr sz="11700"/>
          </a:p>
        </p:txBody>
      </p:sp>
      <p:sp>
        <p:nvSpPr>
          <p:cNvPr id="358" name="Google Shape;358;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2" name="Shape 362"/>
        <p:cNvGrpSpPr/>
        <p:nvPr/>
      </p:nvGrpSpPr>
      <p:grpSpPr>
        <a:xfrm>
          <a:off x="0" y="0"/>
          <a:ext cx="0" cy="0"/>
          <a:chOff x="0" y="0"/>
          <a:chExt cx="0" cy="0"/>
        </a:xfrm>
      </p:grpSpPr>
      <p:sp>
        <p:nvSpPr>
          <p:cNvPr id="363" name="Google Shape;363;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Proteins</a:t>
            </a:r>
            <a:endParaRPr/>
          </a:p>
        </p:txBody>
      </p:sp>
      <p:sp>
        <p:nvSpPr>
          <p:cNvPr id="364" name="Google Shape;364;p45"/>
          <p:cNvSpPr txBox="1"/>
          <p:nvPr>
            <p:ph idx="1" type="body"/>
          </p:nvPr>
        </p:nvSpPr>
        <p:spPr>
          <a:xfrm>
            <a:off x="311700" y="1017725"/>
            <a:ext cx="5330100" cy="3696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Proteins are organic compounds that consist of at least one chain of </a:t>
            </a:r>
            <a:r>
              <a:rPr lang="en" u="sng">
                <a:solidFill>
                  <a:schemeClr val="hlink"/>
                </a:solidFill>
                <a:hlinkClick r:id="rId3"/>
              </a:rPr>
              <a:t>amino acids</a:t>
            </a:r>
            <a:r>
              <a:rPr lang="en"/>
              <a:t>.</a:t>
            </a:r>
            <a:endParaRPr/>
          </a:p>
          <a:p>
            <a:pPr indent="-304800" lvl="1" marL="914400" rtl="0" algn="l">
              <a:lnSpc>
                <a:spcPct val="115000"/>
              </a:lnSpc>
              <a:spcBef>
                <a:spcPts val="0"/>
              </a:spcBef>
              <a:spcAft>
                <a:spcPts val="0"/>
              </a:spcAft>
              <a:buSzPts val="1200"/>
              <a:buChar char="○"/>
            </a:pPr>
            <a:r>
              <a:rPr lang="en"/>
              <a:t>Amino acids are organic compounds made of three core parts: </a:t>
            </a:r>
            <a:endParaRPr/>
          </a:p>
          <a:p>
            <a:pPr indent="-304800" lvl="2" marL="1371600" rtl="0" algn="l">
              <a:lnSpc>
                <a:spcPct val="115000"/>
              </a:lnSpc>
              <a:spcBef>
                <a:spcPts val="0"/>
              </a:spcBef>
              <a:spcAft>
                <a:spcPts val="0"/>
              </a:spcAft>
              <a:buSzPts val="1200"/>
              <a:buChar char="■"/>
            </a:pPr>
            <a:r>
              <a:rPr lang="en"/>
              <a:t>An amino (</a:t>
            </a:r>
            <a:r>
              <a:rPr lang="en" u="sng">
                <a:solidFill>
                  <a:schemeClr val="hlink"/>
                </a:solidFill>
                <a:hlinkClick r:id="rId4"/>
              </a:rPr>
              <a:t>-NH</a:t>
            </a:r>
            <a:r>
              <a:rPr baseline="-25000" lang="en" u="sng">
                <a:solidFill>
                  <a:schemeClr val="hlink"/>
                </a:solidFill>
                <a:hlinkClick r:id="rId5"/>
              </a:rPr>
              <a:t>2</a:t>
            </a:r>
            <a:r>
              <a:rPr lang="en"/>
              <a:t>) group</a:t>
            </a:r>
            <a:endParaRPr/>
          </a:p>
          <a:p>
            <a:pPr indent="-304800" lvl="2" marL="1371600" rtl="0" algn="l">
              <a:lnSpc>
                <a:spcPct val="115000"/>
              </a:lnSpc>
              <a:spcBef>
                <a:spcPts val="0"/>
              </a:spcBef>
              <a:spcAft>
                <a:spcPts val="0"/>
              </a:spcAft>
              <a:buSzPts val="1200"/>
              <a:buChar char="■"/>
            </a:pPr>
            <a:r>
              <a:rPr lang="en"/>
              <a:t>An acidic carboxyl group (</a:t>
            </a:r>
            <a:r>
              <a:rPr lang="en" u="sng">
                <a:solidFill>
                  <a:schemeClr val="hlink"/>
                </a:solidFill>
                <a:hlinkClick r:id="rId6"/>
              </a:rPr>
              <a:t>-COOH</a:t>
            </a:r>
            <a:r>
              <a:rPr lang="en"/>
              <a:t>) </a:t>
            </a:r>
            <a:endParaRPr/>
          </a:p>
          <a:p>
            <a:pPr indent="-304800" lvl="2" marL="1371600" rtl="0" algn="l">
              <a:lnSpc>
                <a:spcPct val="115000"/>
              </a:lnSpc>
              <a:spcBef>
                <a:spcPts val="0"/>
              </a:spcBef>
              <a:spcAft>
                <a:spcPts val="0"/>
              </a:spcAft>
              <a:buSzPts val="1200"/>
              <a:buChar char="■"/>
            </a:pPr>
            <a:r>
              <a:rPr lang="en"/>
              <a:t>A unique organic side chain (</a:t>
            </a:r>
            <a:r>
              <a:rPr lang="en" u="sng">
                <a:solidFill>
                  <a:schemeClr val="hlink"/>
                </a:solidFill>
                <a:hlinkClick r:id="rId7"/>
              </a:rPr>
              <a:t>R group</a:t>
            </a:r>
            <a:r>
              <a:rPr lang="en"/>
              <a:t>).</a:t>
            </a:r>
            <a:endParaRPr/>
          </a:p>
          <a:p>
            <a:pPr indent="-317500" lvl="0" marL="457200" rtl="0" algn="l">
              <a:lnSpc>
                <a:spcPct val="115000"/>
              </a:lnSpc>
              <a:spcBef>
                <a:spcPts val="0"/>
              </a:spcBef>
              <a:spcAft>
                <a:spcPts val="0"/>
              </a:spcAft>
              <a:buSzPts val="1400"/>
              <a:buChar char="●"/>
            </a:pPr>
            <a:r>
              <a:rPr lang="en"/>
              <a:t>The order of amino acids determines how a protein will </a:t>
            </a:r>
            <a:r>
              <a:rPr lang="en" u="sng">
                <a:solidFill>
                  <a:schemeClr val="hlink"/>
                </a:solidFill>
                <a:hlinkClick r:id="rId8"/>
              </a:rPr>
              <a:t>fold</a:t>
            </a:r>
            <a:r>
              <a:rPr lang="en"/>
              <a:t>:</a:t>
            </a:r>
            <a:endParaRPr/>
          </a:p>
          <a:p>
            <a:pPr indent="-304800" lvl="1" marL="914400" rtl="0" algn="l">
              <a:lnSpc>
                <a:spcPct val="115000"/>
              </a:lnSpc>
              <a:spcBef>
                <a:spcPts val="0"/>
              </a:spcBef>
              <a:spcAft>
                <a:spcPts val="0"/>
              </a:spcAft>
              <a:buSzPts val="1200"/>
              <a:buChar char="○"/>
            </a:pPr>
            <a:r>
              <a:rPr lang="en"/>
              <a:t>Alpha helices are </a:t>
            </a:r>
            <a:r>
              <a:rPr lang="en" u="sng">
                <a:solidFill>
                  <a:schemeClr val="hlink"/>
                </a:solidFill>
                <a:hlinkClick r:id="rId9"/>
              </a:rPr>
              <a:t>coil-shaped</a:t>
            </a:r>
            <a:r>
              <a:rPr lang="en"/>
              <a:t>.</a:t>
            </a:r>
            <a:endParaRPr/>
          </a:p>
          <a:p>
            <a:pPr indent="-304800" lvl="1" marL="914400" rtl="0" algn="l">
              <a:lnSpc>
                <a:spcPct val="115000"/>
              </a:lnSpc>
              <a:spcBef>
                <a:spcPts val="0"/>
              </a:spcBef>
              <a:spcAft>
                <a:spcPts val="0"/>
              </a:spcAft>
              <a:buSzPts val="1200"/>
              <a:buChar char="○"/>
            </a:pPr>
            <a:r>
              <a:rPr lang="en"/>
              <a:t>Beta sheets take more of a </a:t>
            </a:r>
            <a:r>
              <a:rPr lang="en" u="sng">
                <a:solidFill>
                  <a:schemeClr val="hlink"/>
                </a:solidFill>
                <a:hlinkClick r:id="rId10"/>
              </a:rPr>
              <a:t>folded</a:t>
            </a:r>
            <a:r>
              <a:rPr lang="en"/>
              <a:t> shape, like a piece of paper.</a:t>
            </a:r>
            <a:endParaRPr/>
          </a:p>
          <a:p>
            <a:pPr indent="-317500" lvl="0" marL="457200" rtl="0" algn="l">
              <a:lnSpc>
                <a:spcPct val="115000"/>
              </a:lnSpc>
              <a:spcBef>
                <a:spcPts val="0"/>
              </a:spcBef>
              <a:spcAft>
                <a:spcPts val="0"/>
              </a:spcAft>
              <a:buSzPts val="1400"/>
              <a:buChar char="●"/>
            </a:pPr>
            <a:r>
              <a:rPr lang="en"/>
              <a:t>Folding allows for proteins to carry out their </a:t>
            </a:r>
            <a:r>
              <a:rPr lang="en" u="sng">
                <a:solidFill>
                  <a:schemeClr val="hlink"/>
                </a:solidFill>
                <a:hlinkClick r:id="rId11"/>
              </a:rPr>
              <a:t>specific biological tasks</a:t>
            </a:r>
            <a:r>
              <a:rPr lang="en"/>
              <a:t>.</a:t>
            </a:r>
            <a:endParaRPr/>
          </a:p>
          <a:p>
            <a:pPr indent="-304800" lvl="1" marL="914400" rtl="0" algn="l">
              <a:lnSpc>
                <a:spcPct val="115000"/>
              </a:lnSpc>
              <a:spcBef>
                <a:spcPts val="0"/>
              </a:spcBef>
              <a:spcAft>
                <a:spcPts val="0"/>
              </a:spcAft>
              <a:buSzPts val="1200"/>
              <a:buChar char="○"/>
            </a:pPr>
            <a:r>
              <a:rPr lang="en"/>
              <a:t>That’s why </a:t>
            </a:r>
            <a:r>
              <a:rPr lang="en" u="sng">
                <a:solidFill>
                  <a:schemeClr val="hlink"/>
                </a:solidFill>
                <a:hlinkClick r:id="rId12"/>
              </a:rPr>
              <a:t>prion diseases</a:t>
            </a:r>
            <a:r>
              <a:rPr lang="en"/>
              <a:t>, which cause proteins to misfold, can be so harmful.</a:t>
            </a:r>
            <a:endParaRPr/>
          </a:p>
        </p:txBody>
      </p:sp>
      <p:sp>
        <p:nvSpPr>
          <p:cNvPr id="365" name="Google Shape;365;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366" name="Google Shape;366;p45"/>
          <p:cNvGrpSpPr/>
          <p:nvPr/>
        </p:nvGrpSpPr>
        <p:grpSpPr>
          <a:xfrm>
            <a:off x="5731450" y="1536875"/>
            <a:ext cx="1350300" cy="1848278"/>
            <a:chOff x="5731450" y="1536875"/>
            <a:chExt cx="1350300" cy="1848278"/>
          </a:xfrm>
        </p:grpSpPr>
        <p:pic>
          <p:nvPicPr>
            <p:cNvPr id="367" name="Google Shape;367;p45" title="Keratin 5 &amp; Keratin 14">
              <a:hlinkClick r:id="rId13"/>
            </p:cNvPr>
            <p:cNvPicPr preferRelativeResize="0"/>
            <p:nvPr/>
          </p:nvPicPr>
          <p:blipFill rotWithShape="1">
            <a:blip r:embed="rId14">
              <a:alphaModFix/>
            </a:blip>
            <a:srcRect b="13986" l="12701" r="18563" t="12941"/>
            <a:stretch/>
          </p:blipFill>
          <p:spPr>
            <a:xfrm>
              <a:off x="5731450" y="1536875"/>
              <a:ext cx="1350200" cy="1465472"/>
            </a:xfrm>
            <a:prstGeom prst="rect">
              <a:avLst/>
            </a:prstGeom>
            <a:noFill/>
            <a:ln>
              <a:noFill/>
            </a:ln>
          </p:spPr>
        </p:pic>
        <p:sp>
          <p:nvSpPr>
            <p:cNvPr id="368" name="Google Shape;368;p45"/>
            <p:cNvSpPr txBox="1"/>
            <p:nvPr/>
          </p:nvSpPr>
          <p:spPr>
            <a:xfrm>
              <a:off x="5731450" y="3002353"/>
              <a:ext cx="1350300" cy="382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rgbClr val="999999"/>
                  </a:solidFill>
                  <a:latin typeface="Work Sans"/>
                  <a:ea typeface="Work Sans"/>
                  <a:cs typeface="Work Sans"/>
                  <a:sym typeface="Work Sans"/>
                </a:rPr>
                <a:t>Keratin 5 &amp; Keratin 14</a:t>
              </a:r>
              <a:endParaRPr b="0" i="1" sz="1000" u="none" cap="none" strike="noStrike">
                <a:solidFill>
                  <a:srgbClr val="999999"/>
                </a:solidFill>
                <a:latin typeface="Work Sans"/>
                <a:ea typeface="Work Sans"/>
                <a:cs typeface="Work Sans"/>
                <a:sym typeface="Work Sans"/>
              </a:endParaRPr>
            </a:p>
          </p:txBody>
        </p:sp>
      </p:grpSp>
      <p:grpSp>
        <p:nvGrpSpPr>
          <p:cNvPr id="369" name="Google Shape;369;p45"/>
          <p:cNvGrpSpPr/>
          <p:nvPr/>
        </p:nvGrpSpPr>
        <p:grpSpPr>
          <a:xfrm>
            <a:off x="7171450" y="1557663"/>
            <a:ext cx="1606500" cy="2028180"/>
            <a:chOff x="7171450" y="1557663"/>
            <a:chExt cx="1606500" cy="2028180"/>
          </a:xfrm>
        </p:grpSpPr>
        <p:pic>
          <p:nvPicPr>
            <p:cNvPr id="370" name="Google Shape;370;p45">
              <a:hlinkClick r:id="rId15"/>
            </p:cNvPr>
            <p:cNvPicPr preferRelativeResize="0"/>
            <p:nvPr/>
          </p:nvPicPr>
          <p:blipFill rotWithShape="1">
            <a:blip r:embed="rId16">
              <a:alphaModFix/>
            </a:blip>
            <a:srcRect b="0" l="0" r="0" t="0"/>
            <a:stretch/>
          </p:blipFill>
          <p:spPr>
            <a:xfrm>
              <a:off x="7171450" y="1557663"/>
              <a:ext cx="1554941" cy="1437181"/>
            </a:xfrm>
            <a:prstGeom prst="rect">
              <a:avLst/>
            </a:prstGeom>
            <a:noFill/>
            <a:ln>
              <a:noFill/>
            </a:ln>
          </p:spPr>
        </p:pic>
        <p:sp>
          <p:nvSpPr>
            <p:cNvPr id="371" name="Google Shape;371;p45"/>
            <p:cNvSpPr txBox="1"/>
            <p:nvPr/>
          </p:nvSpPr>
          <p:spPr>
            <a:xfrm>
              <a:off x="7171450" y="2994843"/>
              <a:ext cx="1606500" cy="591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1" lang="en" sz="1000" u="none" cap="none" strike="noStrike">
                  <a:solidFill>
                    <a:srgbClr val="999999"/>
                  </a:solidFill>
                  <a:latin typeface="Work Sans"/>
                  <a:ea typeface="Work Sans"/>
                  <a:cs typeface="Work Sans"/>
                  <a:sym typeface="Work Sans"/>
                </a:rPr>
                <a:t>Visual diagram of alpha helices &amp; beta sheets</a:t>
              </a:r>
              <a:endParaRPr b="0" i="1" sz="1000" u="none" cap="none" strike="noStrike">
                <a:solidFill>
                  <a:srgbClr val="999999"/>
                </a:solidFill>
                <a:latin typeface="Work Sans"/>
                <a:ea typeface="Work Sans"/>
                <a:cs typeface="Work Sans"/>
                <a:sym typeface="Work Sans"/>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5" name="Shape 375"/>
        <p:cNvGrpSpPr/>
        <p:nvPr/>
      </p:nvGrpSpPr>
      <p:grpSpPr>
        <a:xfrm>
          <a:off x="0" y="0"/>
          <a:ext cx="0" cy="0"/>
          <a:chOff x="0" y="0"/>
          <a:chExt cx="0" cy="0"/>
        </a:xfrm>
      </p:grpSpPr>
      <p:sp>
        <p:nvSpPr>
          <p:cNvPr id="376" name="Google Shape;376;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PDB</a:t>
            </a:r>
            <a:endParaRPr/>
          </a:p>
        </p:txBody>
      </p:sp>
      <p:sp>
        <p:nvSpPr>
          <p:cNvPr id="377" name="Google Shape;377;p46"/>
          <p:cNvSpPr txBox="1"/>
          <p:nvPr>
            <p:ph idx="1" type="body"/>
          </p:nvPr>
        </p:nvSpPr>
        <p:spPr>
          <a:xfrm>
            <a:off x="311700" y="1152475"/>
            <a:ext cx="60156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Provides information regarding proteins, including their </a:t>
            </a:r>
            <a:r>
              <a:rPr lang="en" u="sng">
                <a:solidFill>
                  <a:schemeClr val="hlink"/>
                </a:solidFill>
                <a:hlinkClick r:id="rId3"/>
              </a:rPr>
              <a:t>3D shapes and nucleic</a:t>
            </a:r>
            <a:r>
              <a:rPr lang="en"/>
              <a:t> acids.</a:t>
            </a:r>
            <a:endParaRPr/>
          </a:p>
          <a:p>
            <a:pPr indent="-317500" lvl="0" marL="457200" rtl="0" algn="l">
              <a:lnSpc>
                <a:spcPct val="115000"/>
              </a:lnSpc>
              <a:spcBef>
                <a:spcPts val="0"/>
              </a:spcBef>
              <a:spcAft>
                <a:spcPts val="0"/>
              </a:spcAft>
              <a:buSzPts val="1400"/>
              <a:buChar char="●"/>
            </a:pPr>
            <a:r>
              <a:rPr lang="en"/>
              <a:t>The information for most proteins can be found in a consistent PDB format, which is consistent and easy to parse.</a:t>
            </a:r>
            <a:endParaRPr/>
          </a:p>
          <a:p>
            <a:pPr indent="-304800" lvl="1" marL="914400" rtl="0" algn="l">
              <a:lnSpc>
                <a:spcPct val="115000"/>
              </a:lnSpc>
              <a:spcBef>
                <a:spcPts val="0"/>
              </a:spcBef>
              <a:spcAft>
                <a:spcPts val="0"/>
              </a:spcAft>
              <a:buSzPts val="1200"/>
              <a:buChar char="○"/>
            </a:pPr>
            <a:r>
              <a:rPr lang="en"/>
              <a:t>They contain information such as the source organism and information regarding each atom, as can be seen in the file for structure </a:t>
            </a:r>
            <a:r>
              <a:rPr lang="en" u="sng">
                <a:solidFill>
                  <a:schemeClr val="hlink"/>
                </a:solidFill>
                <a:hlinkClick r:id="rId4"/>
              </a:rPr>
              <a:t>4MA6</a:t>
            </a:r>
            <a:r>
              <a:rPr lang="en"/>
              <a:t> (</a:t>
            </a:r>
            <a:r>
              <a:rPr i="1" lang="en"/>
              <a:t>Crystal structure of Ara h 8 with Epicatechin bound</a:t>
            </a:r>
            <a:r>
              <a:rPr lang="en"/>
              <a:t>):</a:t>
            </a:r>
            <a:endParaRPr/>
          </a:p>
          <a:p>
            <a:pPr indent="-292100" lvl="2" marL="1371600" rtl="0" algn="l">
              <a:lnSpc>
                <a:spcPct val="115000"/>
              </a:lnSpc>
              <a:spcBef>
                <a:spcPts val="0"/>
              </a:spcBef>
              <a:spcAft>
                <a:spcPts val="0"/>
              </a:spcAft>
              <a:buSzPts val="1000"/>
              <a:buChar char="■"/>
            </a:pPr>
            <a:r>
              <a:rPr lang="en" sz="1000"/>
              <a:t>SOURCE   3 ORGANISM_COMMON: GOOBER,GROUND-NUT;</a:t>
            </a:r>
            <a:endParaRPr sz="1000"/>
          </a:p>
          <a:p>
            <a:pPr indent="-292100" lvl="2" marL="1371600" rtl="0" algn="l">
              <a:lnSpc>
                <a:spcPct val="115000"/>
              </a:lnSpc>
              <a:spcBef>
                <a:spcPts val="0"/>
              </a:spcBef>
              <a:spcAft>
                <a:spcPts val="0"/>
              </a:spcAft>
              <a:buSzPts val="1000"/>
              <a:buChar char="■"/>
            </a:pPr>
            <a:r>
              <a:rPr lang="en" sz="1000"/>
              <a:t>ATOM    859  CA  GLY A 110      -7.237 -13.703   8.734  1.00 43.31           C </a:t>
            </a:r>
            <a:endParaRPr sz="1000"/>
          </a:p>
        </p:txBody>
      </p:sp>
      <p:sp>
        <p:nvSpPr>
          <p:cNvPr id="378" name="Google Shape;378;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379" name="Google Shape;379;p46"/>
          <p:cNvGrpSpPr/>
          <p:nvPr/>
        </p:nvGrpSpPr>
        <p:grpSpPr>
          <a:xfrm>
            <a:off x="6867225" y="1197600"/>
            <a:ext cx="1495300" cy="2228775"/>
            <a:chOff x="6867225" y="1197600"/>
            <a:chExt cx="1495300" cy="2228775"/>
          </a:xfrm>
        </p:grpSpPr>
        <p:pic>
          <p:nvPicPr>
            <p:cNvPr id="380" name="Google Shape;380;p46"/>
            <p:cNvPicPr preferRelativeResize="0"/>
            <p:nvPr/>
          </p:nvPicPr>
          <p:blipFill rotWithShape="1">
            <a:blip r:embed="rId5">
              <a:alphaModFix/>
            </a:blip>
            <a:srcRect b="8205" l="19532" r="10954" t="9813"/>
            <a:stretch/>
          </p:blipFill>
          <p:spPr>
            <a:xfrm>
              <a:off x="6867225" y="1197600"/>
              <a:ext cx="1495300" cy="1763475"/>
            </a:xfrm>
            <a:prstGeom prst="rect">
              <a:avLst/>
            </a:prstGeom>
            <a:noFill/>
            <a:ln>
              <a:noFill/>
            </a:ln>
          </p:spPr>
        </p:pic>
        <p:sp>
          <p:nvSpPr>
            <p:cNvPr id="381" name="Google Shape;381;p46"/>
            <p:cNvSpPr txBox="1"/>
            <p:nvPr/>
          </p:nvSpPr>
          <p:spPr>
            <a:xfrm>
              <a:off x="6867225" y="2961075"/>
              <a:ext cx="1495200" cy="465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rgbClr val="999999"/>
                  </a:solidFill>
                  <a:latin typeface="Work Sans"/>
                  <a:ea typeface="Work Sans"/>
                  <a:cs typeface="Work Sans"/>
                  <a:sym typeface="Work Sans"/>
                </a:rPr>
                <a:t>3D structure 4MA6</a:t>
              </a:r>
              <a:endParaRPr b="0" i="1" sz="1000" u="none" cap="none" strike="noStrike">
                <a:solidFill>
                  <a:srgbClr val="999999"/>
                </a:solidFill>
                <a:latin typeface="Work Sans"/>
                <a:ea typeface="Work Sans"/>
                <a:cs typeface="Work Sans"/>
                <a:sym typeface="Work Sans"/>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5" name="Shape 385"/>
        <p:cNvGrpSpPr/>
        <p:nvPr/>
      </p:nvGrpSpPr>
      <p:grpSpPr>
        <a:xfrm>
          <a:off x="0" y="0"/>
          <a:ext cx="0" cy="0"/>
          <a:chOff x="0" y="0"/>
          <a:chExt cx="0" cy="0"/>
        </a:xfrm>
      </p:grpSpPr>
      <p:sp>
        <p:nvSpPr>
          <p:cNvPr id="386" name="Google Shape;386;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Project Overview</a:t>
            </a:r>
            <a:endParaRPr/>
          </a:p>
        </p:txBody>
      </p:sp>
      <p:sp>
        <p:nvSpPr>
          <p:cNvPr id="387" name="Google Shape;387;p47"/>
          <p:cNvSpPr txBox="1"/>
          <p:nvPr>
            <p:ph idx="1" type="body"/>
          </p:nvPr>
        </p:nvSpPr>
        <p:spPr>
          <a:xfrm>
            <a:off x="311700" y="1152475"/>
            <a:ext cx="43791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Focus on studying and characterizing interactions between proteins and flavonoids (or flavonoid-like compounds) when bound.</a:t>
            </a:r>
            <a:endParaRPr/>
          </a:p>
          <a:p>
            <a:pPr indent="-317500" lvl="0" marL="457200" rtl="0" algn="l">
              <a:lnSpc>
                <a:spcPct val="115000"/>
              </a:lnSpc>
              <a:spcBef>
                <a:spcPts val="0"/>
              </a:spcBef>
              <a:spcAft>
                <a:spcPts val="0"/>
              </a:spcAft>
              <a:buSzPts val="1400"/>
              <a:buChar char="●"/>
            </a:pPr>
            <a:r>
              <a:rPr lang="en"/>
              <a:t>This project has much in common with my thesis project which focuses on flavonoid predictions.</a:t>
            </a:r>
            <a:endParaRPr/>
          </a:p>
          <a:p>
            <a:pPr indent="-304800" lvl="1" marL="914400" rtl="0" algn="l">
              <a:lnSpc>
                <a:spcPct val="115000"/>
              </a:lnSpc>
              <a:spcBef>
                <a:spcPts val="0"/>
              </a:spcBef>
              <a:spcAft>
                <a:spcPts val="0"/>
              </a:spcAft>
              <a:buSzPts val="1200"/>
              <a:buChar char="○"/>
            </a:pPr>
            <a:r>
              <a:rPr lang="en"/>
              <a:t>Parts of the code from the prediction project may prove to be helpful references</a:t>
            </a:r>
            <a:endParaRPr/>
          </a:p>
          <a:p>
            <a:pPr indent="-317500" lvl="0" marL="457200" rtl="0" algn="l">
              <a:lnSpc>
                <a:spcPct val="115000"/>
              </a:lnSpc>
              <a:spcBef>
                <a:spcPts val="0"/>
              </a:spcBef>
              <a:spcAft>
                <a:spcPts val="0"/>
              </a:spcAft>
              <a:buSzPts val="1400"/>
              <a:buChar char="●"/>
            </a:pPr>
            <a:r>
              <a:rPr lang="en"/>
              <a:t>This is important due to a low number of informational sources regarding these interactions.</a:t>
            </a:r>
            <a:endParaRPr/>
          </a:p>
        </p:txBody>
      </p:sp>
      <p:sp>
        <p:nvSpPr>
          <p:cNvPr id="388" name="Google Shape;388;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389" name="Google Shape;389;p47"/>
          <p:cNvGrpSpPr/>
          <p:nvPr/>
        </p:nvGrpSpPr>
        <p:grpSpPr>
          <a:xfrm>
            <a:off x="4850375" y="1112650"/>
            <a:ext cx="3940002" cy="2763475"/>
            <a:chOff x="4850375" y="1112650"/>
            <a:chExt cx="3940002" cy="2763475"/>
          </a:xfrm>
        </p:grpSpPr>
        <p:pic>
          <p:nvPicPr>
            <p:cNvPr id="390" name="Google Shape;390;p47">
              <a:hlinkClick r:id="rId3"/>
            </p:cNvPr>
            <p:cNvPicPr preferRelativeResize="0"/>
            <p:nvPr/>
          </p:nvPicPr>
          <p:blipFill rotWithShape="1">
            <a:blip r:embed="rId4">
              <a:alphaModFix/>
            </a:blip>
            <a:srcRect b="0" l="0" r="0" t="0"/>
            <a:stretch/>
          </p:blipFill>
          <p:spPr>
            <a:xfrm>
              <a:off x="4850375" y="1112650"/>
              <a:ext cx="3940002" cy="2160174"/>
            </a:xfrm>
            <a:prstGeom prst="rect">
              <a:avLst/>
            </a:prstGeom>
            <a:noFill/>
            <a:ln>
              <a:noFill/>
            </a:ln>
          </p:spPr>
        </p:pic>
        <p:sp>
          <p:nvSpPr>
            <p:cNvPr id="391" name="Google Shape;391;p47"/>
            <p:cNvSpPr txBox="1"/>
            <p:nvPr/>
          </p:nvSpPr>
          <p:spPr>
            <a:xfrm>
              <a:off x="4850375" y="3272825"/>
              <a:ext cx="3939900" cy="60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1" lang="en" sz="1000" u="none" cap="none" strike="noStrike">
                  <a:solidFill>
                    <a:srgbClr val="999999"/>
                  </a:solidFill>
                  <a:latin typeface="Work Sans"/>
                  <a:ea typeface="Work Sans"/>
                  <a:cs typeface="Work Sans"/>
                  <a:sym typeface="Work Sans"/>
                </a:rPr>
                <a:t>“Atomic level details on the interaction between βLG molecules, equilibrated at 25 °C (a) and 100 °C (b) and quercetin-3,4′-O-diglucoside.”</a:t>
              </a:r>
              <a:endParaRPr b="0" i="1" sz="1000" u="none" cap="none" strike="noStrike">
                <a:solidFill>
                  <a:srgbClr val="999999"/>
                </a:solidFill>
                <a:latin typeface="Work Sans"/>
                <a:ea typeface="Work Sans"/>
                <a:cs typeface="Work Sans"/>
                <a:sym typeface="Work Sans"/>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95" name="Shape 395"/>
        <p:cNvGrpSpPr/>
        <p:nvPr/>
      </p:nvGrpSpPr>
      <p:grpSpPr>
        <a:xfrm>
          <a:off x="0" y="0"/>
          <a:ext cx="0" cy="0"/>
          <a:chOff x="0" y="0"/>
          <a:chExt cx="0" cy="0"/>
        </a:xfrm>
      </p:grpSpPr>
      <p:sp>
        <p:nvSpPr>
          <p:cNvPr id="396" name="Google Shape;396;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Data Set</a:t>
            </a:r>
            <a:endParaRPr/>
          </a:p>
        </p:txBody>
      </p:sp>
      <p:sp>
        <p:nvSpPr>
          <p:cNvPr id="397" name="Google Shape;397;p48"/>
          <p:cNvSpPr txBox="1"/>
          <p:nvPr>
            <p:ph idx="1" type="body"/>
          </p:nvPr>
        </p:nvSpPr>
        <p:spPr>
          <a:xfrm>
            <a:off x="311700" y="1152475"/>
            <a:ext cx="47571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The list of proteins that are being used are stored in a spreadsheet.</a:t>
            </a:r>
            <a:endParaRPr/>
          </a:p>
          <a:p>
            <a:pPr indent="-304800" lvl="1" marL="914400" rtl="0" algn="l">
              <a:lnSpc>
                <a:spcPct val="115000"/>
              </a:lnSpc>
              <a:spcBef>
                <a:spcPts val="0"/>
              </a:spcBef>
              <a:spcAft>
                <a:spcPts val="0"/>
              </a:spcAft>
              <a:buSzPts val="1200"/>
              <a:buChar char="○"/>
            </a:pPr>
            <a:r>
              <a:rPr lang="en"/>
              <a:t>Contains several columns of information for each protein</a:t>
            </a:r>
            <a:endParaRPr/>
          </a:p>
          <a:p>
            <a:pPr indent="-304800" lvl="1" marL="914400" rtl="0" algn="l">
              <a:lnSpc>
                <a:spcPct val="115000"/>
              </a:lnSpc>
              <a:spcBef>
                <a:spcPts val="0"/>
              </a:spcBef>
              <a:spcAft>
                <a:spcPts val="0"/>
              </a:spcAft>
              <a:buSzPts val="1200"/>
              <a:buChar char="○"/>
            </a:pPr>
            <a:r>
              <a:rPr lang="en"/>
              <a:t>These IDs have been converted to JSON files to be used in code</a:t>
            </a:r>
            <a:endParaRPr/>
          </a:p>
          <a:p>
            <a:pPr indent="-317500" lvl="0" marL="457200" rtl="0" algn="l">
              <a:lnSpc>
                <a:spcPct val="115000"/>
              </a:lnSpc>
              <a:spcBef>
                <a:spcPts val="0"/>
              </a:spcBef>
              <a:spcAft>
                <a:spcPts val="0"/>
              </a:spcAft>
              <a:buSzPts val="1400"/>
              <a:buChar char="●"/>
            </a:pPr>
            <a:r>
              <a:rPr lang="en"/>
              <a:t>The information for each entry has been manually collected and will be used in programmatic applications</a:t>
            </a:r>
            <a:endParaRPr/>
          </a:p>
          <a:p>
            <a:pPr indent="-304800" lvl="1" marL="914400" rtl="0" algn="l">
              <a:lnSpc>
                <a:spcPct val="115000"/>
              </a:lnSpc>
              <a:spcBef>
                <a:spcPts val="0"/>
              </a:spcBef>
              <a:spcAft>
                <a:spcPts val="0"/>
              </a:spcAft>
              <a:buSzPts val="1200"/>
              <a:buChar char="○"/>
            </a:pPr>
            <a:r>
              <a:rPr lang="en"/>
              <a:t>Most if not all information gathered from the Protein Data Bank</a:t>
            </a:r>
            <a:endParaRPr/>
          </a:p>
        </p:txBody>
      </p:sp>
      <p:sp>
        <p:nvSpPr>
          <p:cNvPr id="398" name="Google Shape;398;p48"/>
          <p:cNvSpPr txBox="1"/>
          <p:nvPr/>
        </p:nvSpPr>
        <p:spPr>
          <a:xfrm>
            <a:off x="6551500" y="3505625"/>
            <a:ext cx="4137900" cy="4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grpSp>
        <p:nvGrpSpPr>
          <p:cNvPr id="399" name="Google Shape;399;p48"/>
          <p:cNvGrpSpPr/>
          <p:nvPr/>
        </p:nvGrpSpPr>
        <p:grpSpPr>
          <a:xfrm>
            <a:off x="5424425" y="1919225"/>
            <a:ext cx="3283800" cy="1708000"/>
            <a:chOff x="5424425" y="1919225"/>
            <a:chExt cx="3283800" cy="1708000"/>
          </a:xfrm>
        </p:grpSpPr>
        <p:pic>
          <p:nvPicPr>
            <p:cNvPr id="400" name="Google Shape;400;p48"/>
            <p:cNvPicPr preferRelativeResize="0"/>
            <p:nvPr/>
          </p:nvPicPr>
          <p:blipFill rotWithShape="1">
            <a:blip r:embed="rId3">
              <a:alphaModFix/>
            </a:blip>
            <a:srcRect b="0" l="0" r="37401" t="0"/>
            <a:stretch/>
          </p:blipFill>
          <p:spPr>
            <a:xfrm>
              <a:off x="5424425" y="1919225"/>
              <a:ext cx="3283776" cy="1182225"/>
            </a:xfrm>
            <a:prstGeom prst="rect">
              <a:avLst/>
            </a:prstGeom>
            <a:noFill/>
            <a:ln>
              <a:noFill/>
            </a:ln>
          </p:spPr>
        </p:pic>
        <p:sp>
          <p:nvSpPr>
            <p:cNvPr id="401" name="Google Shape;401;p48"/>
            <p:cNvSpPr txBox="1"/>
            <p:nvPr/>
          </p:nvSpPr>
          <p:spPr>
            <a:xfrm>
              <a:off x="5424425" y="3144525"/>
              <a:ext cx="3283800" cy="4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rgbClr val="999999"/>
                  </a:solidFill>
                  <a:latin typeface="Work Sans"/>
                  <a:ea typeface="Work Sans"/>
                  <a:cs typeface="Work Sans"/>
                  <a:sym typeface="Work Sans"/>
                </a:rPr>
                <a:t>Screen shot from the PDB spreadsheet</a:t>
              </a:r>
              <a:endParaRPr b="0" i="1" sz="1000" u="none" cap="none" strike="noStrike">
                <a:solidFill>
                  <a:srgbClr val="999999"/>
                </a:solidFill>
                <a:latin typeface="Work Sans"/>
                <a:ea typeface="Work Sans"/>
                <a:cs typeface="Work Sans"/>
                <a:sym typeface="Work Sans"/>
              </a:endParaRPr>
            </a:p>
          </p:txBody>
        </p:sp>
      </p:grpSp>
      <p:sp>
        <p:nvSpPr>
          <p:cNvPr id="402" name="Google Shape;402;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6" name="Shape 406"/>
        <p:cNvGrpSpPr/>
        <p:nvPr/>
      </p:nvGrpSpPr>
      <p:grpSpPr>
        <a:xfrm>
          <a:off x="0" y="0"/>
          <a:ext cx="0" cy="0"/>
          <a:chOff x="0" y="0"/>
          <a:chExt cx="0" cy="0"/>
        </a:xfrm>
      </p:grpSpPr>
      <p:sp>
        <p:nvSpPr>
          <p:cNvPr id="407" name="Google Shape;407;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Program</a:t>
            </a:r>
            <a:endParaRPr/>
          </a:p>
        </p:txBody>
      </p:sp>
      <p:sp>
        <p:nvSpPr>
          <p:cNvPr id="408" name="Google Shape;408;p49"/>
          <p:cNvSpPr txBox="1"/>
          <p:nvPr>
            <p:ph idx="1" type="body"/>
          </p:nvPr>
        </p:nvSpPr>
        <p:spPr>
          <a:xfrm>
            <a:off x="311700" y="1152475"/>
            <a:ext cx="45798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Currently, the program is only able to complete a limited set of tasks:</a:t>
            </a:r>
            <a:endParaRPr/>
          </a:p>
          <a:p>
            <a:pPr indent="-304800" lvl="1" marL="914400" rtl="0" algn="l">
              <a:lnSpc>
                <a:spcPct val="115000"/>
              </a:lnSpc>
              <a:spcBef>
                <a:spcPts val="0"/>
              </a:spcBef>
              <a:spcAft>
                <a:spcPts val="0"/>
              </a:spcAft>
              <a:buSzPts val="1200"/>
              <a:buChar char="○"/>
            </a:pPr>
            <a:r>
              <a:rPr lang="en"/>
              <a:t>Download PDB files</a:t>
            </a:r>
            <a:endParaRPr/>
          </a:p>
          <a:p>
            <a:pPr indent="-304800" lvl="1" marL="914400" rtl="0" algn="l">
              <a:lnSpc>
                <a:spcPct val="115000"/>
              </a:lnSpc>
              <a:spcBef>
                <a:spcPts val="0"/>
              </a:spcBef>
              <a:spcAft>
                <a:spcPts val="0"/>
              </a:spcAft>
              <a:buSzPts val="1200"/>
              <a:buChar char="○"/>
            </a:pPr>
            <a:r>
              <a:rPr lang="en"/>
              <a:t>Download mmCIF files if no PDB files are available, then convert to PDB</a:t>
            </a:r>
            <a:endParaRPr/>
          </a:p>
          <a:p>
            <a:pPr indent="-304800" lvl="1" marL="914400" rtl="0" algn="l">
              <a:lnSpc>
                <a:spcPct val="115000"/>
              </a:lnSpc>
              <a:spcBef>
                <a:spcPts val="0"/>
              </a:spcBef>
              <a:spcAft>
                <a:spcPts val="0"/>
              </a:spcAft>
              <a:buSzPts val="1200"/>
              <a:buChar char="○"/>
            </a:pPr>
            <a:r>
              <a:rPr lang="en"/>
              <a:t>For each file, PDB entry attributes are saved and any ATOM/HETATM line containing ligands of interest are saved.</a:t>
            </a:r>
            <a:endParaRPr/>
          </a:p>
          <a:p>
            <a:pPr indent="-304800" lvl="2" marL="1371600" rtl="0" algn="l">
              <a:lnSpc>
                <a:spcPct val="115000"/>
              </a:lnSpc>
              <a:spcBef>
                <a:spcPts val="0"/>
              </a:spcBef>
              <a:spcAft>
                <a:spcPts val="0"/>
              </a:spcAft>
              <a:buSzPts val="1200"/>
              <a:buChar char="■"/>
            </a:pPr>
            <a:r>
              <a:rPr lang="en"/>
              <a:t>The program uses objects to hold the data in different properties or fields.</a:t>
            </a:r>
            <a:endParaRPr/>
          </a:p>
        </p:txBody>
      </p:sp>
      <p:sp>
        <p:nvSpPr>
          <p:cNvPr id="409" name="Google Shape;409;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410" name="Google Shape;410;p49"/>
          <p:cNvGrpSpPr/>
          <p:nvPr/>
        </p:nvGrpSpPr>
        <p:grpSpPr>
          <a:xfrm>
            <a:off x="5125900" y="488575"/>
            <a:ext cx="3735633" cy="3765275"/>
            <a:chOff x="5125900" y="488575"/>
            <a:chExt cx="3735633" cy="3765275"/>
          </a:xfrm>
        </p:grpSpPr>
        <p:pic>
          <p:nvPicPr>
            <p:cNvPr id="411" name="Google Shape;411;p49"/>
            <p:cNvPicPr preferRelativeResize="0"/>
            <p:nvPr/>
          </p:nvPicPr>
          <p:blipFill rotWithShape="1">
            <a:blip r:embed="rId3">
              <a:alphaModFix/>
            </a:blip>
            <a:srcRect b="0" l="0" r="0" t="0"/>
            <a:stretch/>
          </p:blipFill>
          <p:spPr>
            <a:xfrm>
              <a:off x="5125900" y="488575"/>
              <a:ext cx="3735633" cy="3288276"/>
            </a:xfrm>
            <a:prstGeom prst="rect">
              <a:avLst/>
            </a:prstGeom>
            <a:noFill/>
            <a:ln>
              <a:noFill/>
            </a:ln>
          </p:spPr>
        </p:pic>
        <p:sp>
          <p:nvSpPr>
            <p:cNvPr id="412" name="Google Shape;412;p49"/>
            <p:cNvSpPr txBox="1"/>
            <p:nvPr/>
          </p:nvSpPr>
          <p:spPr>
            <a:xfrm>
              <a:off x="5125900" y="3776850"/>
              <a:ext cx="3735600" cy="47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1" lang="en" sz="1000" u="none" cap="none" strike="noStrike">
                  <a:solidFill>
                    <a:srgbClr val="999999"/>
                  </a:solidFill>
                  <a:latin typeface="Work Sans"/>
                  <a:ea typeface="Work Sans"/>
                  <a:cs typeface="Work Sans"/>
                  <a:sym typeface="Work Sans"/>
                </a:rPr>
                <a:t>The portion of the code that downloads the files, converts (if necessary) and makes calls to parse and save data.</a:t>
              </a:r>
              <a:endParaRPr b="0" i="1" sz="1000" u="none" cap="none" strike="noStrike">
                <a:solidFill>
                  <a:srgbClr val="999999"/>
                </a:solidFill>
                <a:latin typeface="Work Sans"/>
                <a:ea typeface="Work Sans"/>
                <a:cs typeface="Work Sans"/>
                <a:sym typeface="Work Sans"/>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6" name="Shape 416"/>
        <p:cNvGrpSpPr/>
        <p:nvPr/>
      </p:nvGrpSpPr>
      <p:grpSpPr>
        <a:xfrm>
          <a:off x="0" y="0"/>
          <a:ext cx="0" cy="0"/>
          <a:chOff x="0" y="0"/>
          <a:chExt cx="0" cy="0"/>
        </a:xfrm>
      </p:grpSpPr>
      <p:sp>
        <p:nvSpPr>
          <p:cNvPr id="417" name="Google Shape;417;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Importance</a:t>
            </a:r>
            <a:endParaRPr/>
          </a:p>
        </p:txBody>
      </p:sp>
      <p:sp>
        <p:nvSpPr>
          <p:cNvPr id="418" name="Google Shape;418;p50"/>
          <p:cNvSpPr txBox="1"/>
          <p:nvPr>
            <p:ph idx="1" type="body"/>
          </p:nvPr>
        </p:nvSpPr>
        <p:spPr>
          <a:xfrm>
            <a:off x="311700" y="1152475"/>
            <a:ext cx="46437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If implemented successfully, the output could be used to create a database of interaction characterizations for use in further studies and research.</a:t>
            </a:r>
            <a:endParaRPr/>
          </a:p>
          <a:p>
            <a:pPr indent="-304800" lvl="1" marL="914400" rtl="0" algn="l">
              <a:lnSpc>
                <a:spcPct val="115000"/>
              </a:lnSpc>
              <a:spcBef>
                <a:spcPts val="0"/>
              </a:spcBef>
              <a:spcAft>
                <a:spcPts val="0"/>
              </a:spcAft>
              <a:buSzPts val="1200"/>
              <a:buChar char="○"/>
            </a:pPr>
            <a:r>
              <a:rPr lang="en"/>
              <a:t>For example, </a:t>
            </a:r>
            <a:r>
              <a:rPr lang="en" u="sng">
                <a:solidFill>
                  <a:schemeClr val="hlink"/>
                </a:solidFill>
                <a:hlinkClick r:id="rId3"/>
              </a:rPr>
              <a:t>some research projects</a:t>
            </a:r>
            <a:r>
              <a:rPr lang="en"/>
              <a:t> have focused on how the antioxidant properties of flavonoids change when interacting with proteins. This type of information could prove very useful for these types of project</a:t>
            </a:r>
            <a:endParaRPr/>
          </a:p>
          <a:p>
            <a:pPr indent="-317500" lvl="0" marL="457200" rtl="0" algn="l">
              <a:lnSpc>
                <a:spcPct val="115000"/>
              </a:lnSpc>
              <a:spcBef>
                <a:spcPts val="0"/>
              </a:spcBef>
              <a:spcAft>
                <a:spcPts val="0"/>
              </a:spcAft>
              <a:buSzPts val="1400"/>
              <a:buChar char="●"/>
            </a:pPr>
            <a:r>
              <a:rPr lang="en"/>
              <a:t>Large (reference) data sets are always very helpful in designing experiments and conducting research.</a:t>
            </a:r>
            <a:endParaRPr/>
          </a:p>
        </p:txBody>
      </p:sp>
      <p:sp>
        <p:nvSpPr>
          <p:cNvPr id="419" name="Google Shape;419;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20" name="Google Shape;420;p50"/>
          <p:cNvPicPr preferRelativeResize="0"/>
          <p:nvPr/>
        </p:nvPicPr>
        <p:blipFill rotWithShape="1">
          <a:blip r:embed="rId4">
            <a:alphaModFix/>
          </a:blip>
          <a:srcRect b="19212" l="0" r="0" t="20331"/>
          <a:stretch/>
        </p:blipFill>
        <p:spPr>
          <a:xfrm>
            <a:off x="4987100" y="2852350"/>
            <a:ext cx="3570551" cy="1206900"/>
          </a:xfrm>
          <a:prstGeom prst="rect">
            <a:avLst/>
          </a:prstGeom>
          <a:noFill/>
          <a:ln>
            <a:noFill/>
          </a:ln>
        </p:spPr>
      </p:pic>
      <p:pic>
        <p:nvPicPr>
          <p:cNvPr id="421" name="Google Shape;421;p50">
            <a:hlinkClick r:id="rId5"/>
          </p:cNvPr>
          <p:cNvPicPr preferRelativeResize="0"/>
          <p:nvPr/>
        </p:nvPicPr>
        <p:blipFill rotWithShape="1">
          <a:blip r:embed="rId6">
            <a:alphaModFix/>
          </a:blip>
          <a:srcRect b="0" l="0" r="0" t="0"/>
          <a:stretch/>
        </p:blipFill>
        <p:spPr>
          <a:xfrm>
            <a:off x="4987100" y="965875"/>
            <a:ext cx="3570547" cy="148888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5" name="Shape 425"/>
        <p:cNvGrpSpPr/>
        <p:nvPr/>
      </p:nvGrpSpPr>
      <p:grpSpPr>
        <a:xfrm>
          <a:off x="0" y="0"/>
          <a:ext cx="0" cy="0"/>
          <a:chOff x="0" y="0"/>
          <a:chExt cx="0" cy="0"/>
        </a:xfrm>
      </p:grpSpPr>
      <p:sp>
        <p:nvSpPr>
          <p:cNvPr id="426" name="Google Shape;426;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Next Steps</a:t>
            </a:r>
            <a:endParaRPr/>
          </a:p>
        </p:txBody>
      </p:sp>
      <p:sp>
        <p:nvSpPr>
          <p:cNvPr id="427" name="Google Shape;427;p51"/>
          <p:cNvSpPr txBox="1"/>
          <p:nvPr>
            <p:ph idx="1" type="body"/>
          </p:nvPr>
        </p:nvSpPr>
        <p:spPr>
          <a:xfrm>
            <a:off x="311700" y="1152475"/>
            <a:ext cx="35646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The aim is to be able to use the coordinate values for each atom in the characterization process</a:t>
            </a:r>
            <a:endParaRPr/>
          </a:p>
          <a:p>
            <a:pPr indent="-317500" lvl="0" marL="457200" rtl="0" algn="l">
              <a:lnSpc>
                <a:spcPct val="115000"/>
              </a:lnSpc>
              <a:spcBef>
                <a:spcPts val="0"/>
              </a:spcBef>
              <a:spcAft>
                <a:spcPts val="0"/>
              </a:spcAft>
              <a:buSzPts val="1400"/>
              <a:buChar char="●"/>
            </a:pPr>
            <a:r>
              <a:rPr lang="en"/>
              <a:t>The program will most likely implement other methods for characterizing these interactions.</a:t>
            </a:r>
            <a:endParaRPr/>
          </a:p>
        </p:txBody>
      </p:sp>
      <p:sp>
        <p:nvSpPr>
          <p:cNvPr id="428" name="Google Shape;428;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429" name="Google Shape;429;p51"/>
          <p:cNvGrpSpPr/>
          <p:nvPr/>
        </p:nvGrpSpPr>
        <p:grpSpPr>
          <a:xfrm>
            <a:off x="4522300" y="680250"/>
            <a:ext cx="3791100" cy="3658975"/>
            <a:chOff x="4522300" y="680250"/>
            <a:chExt cx="3791100" cy="3658975"/>
          </a:xfrm>
        </p:grpSpPr>
        <p:pic>
          <p:nvPicPr>
            <p:cNvPr id="430" name="Google Shape;430;p51"/>
            <p:cNvPicPr preferRelativeResize="0"/>
            <p:nvPr/>
          </p:nvPicPr>
          <p:blipFill rotWithShape="1">
            <a:blip r:embed="rId3">
              <a:alphaModFix/>
            </a:blip>
            <a:srcRect b="0" l="0" r="0" t="0"/>
            <a:stretch/>
          </p:blipFill>
          <p:spPr>
            <a:xfrm>
              <a:off x="4522300" y="680250"/>
              <a:ext cx="3791074" cy="3181974"/>
            </a:xfrm>
            <a:prstGeom prst="rect">
              <a:avLst/>
            </a:prstGeom>
            <a:noFill/>
            <a:ln>
              <a:noFill/>
            </a:ln>
          </p:spPr>
        </p:pic>
        <p:sp>
          <p:nvSpPr>
            <p:cNvPr id="431" name="Google Shape;431;p51"/>
            <p:cNvSpPr txBox="1"/>
            <p:nvPr/>
          </p:nvSpPr>
          <p:spPr>
            <a:xfrm>
              <a:off x="4522300" y="3862225"/>
              <a:ext cx="3791100" cy="477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1" lang="en" sz="1000" u="none" cap="none" strike="noStrike">
                  <a:solidFill>
                    <a:srgbClr val="999999"/>
                  </a:solidFill>
                  <a:latin typeface="Work Sans"/>
                  <a:ea typeface="Work Sans"/>
                  <a:cs typeface="Work Sans"/>
                  <a:sym typeface="Work Sans"/>
                </a:rPr>
                <a:t>Screenshot taken from PDB for structure 5L7P in the ligand interaction viewing tool</a:t>
              </a:r>
              <a:endParaRPr b="0" i="1" sz="1000" u="none" cap="none" strike="noStrike">
                <a:solidFill>
                  <a:srgbClr val="999999"/>
                </a:solidFill>
                <a:latin typeface="Work Sans"/>
                <a:ea typeface="Work Sans"/>
                <a:cs typeface="Work Sans"/>
                <a:sym typeface="Work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Flavonoids - Applications and Benefits</a:t>
            </a:r>
            <a:endParaRPr/>
          </a:p>
        </p:txBody>
      </p:sp>
      <p:sp>
        <p:nvSpPr>
          <p:cNvPr id="81" name="Google Shape;81;p16"/>
          <p:cNvSpPr txBox="1"/>
          <p:nvPr>
            <p:ph idx="1" type="body"/>
          </p:nvPr>
        </p:nvSpPr>
        <p:spPr>
          <a:xfrm>
            <a:off x="311700" y="1152475"/>
            <a:ext cx="48444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Health benefits </a:t>
            </a:r>
            <a:r>
              <a:rPr i="1" lang="en"/>
              <a:t>(influenced by protein-flavonoid interactions)</a:t>
            </a:r>
            <a:r>
              <a:rPr lang="en"/>
              <a:t> </a:t>
            </a:r>
            <a:endParaRPr/>
          </a:p>
          <a:p>
            <a:pPr indent="-304800" lvl="1" marL="914400" rtl="0" algn="l">
              <a:lnSpc>
                <a:spcPct val="115000"/>
              </a:lnSpc>
              <a:spcBef>
                <a:spcPts val="0"/>
              </a:spcBef>
              <a:spcAft>
                <a:spcPts val="0"/>
              </a:spcAft>
              <a:buSzPts val="1200"/>
              <a:buChar char="○"/>
            </a:pPr>
            <a:r>
              <a:rPr lang="en" u="sng">
                <a:solidFill>
                  <a:schemeClr val="hlink"/>
                </a:solidFill>
                <a:hlinkClick r:id="rId3"/>
              </a:rPr>
              <a:t>Antioxidant</a:t>
            </a:r>
            <a:r>
              <a:rPr lang="en"/>
              <a:t>, antiviral and antibacterial properties</a:t>
            </a:r>
            <a:endParaRPr/>
          </a:p>
          <a:p>
            <a:pPr indent="-304800" lvl="1" marL="914400" rtl="0" algn="l">
              <a:lnSpc>
                <a:spcPct val="115000"/>
              </a:lnSpc>
              <a:spcBef>
                <a:spcPts val="0"/>
              </a:spcBef>
              <a:spcAft>
                <a:spcPts val="0"/>
              </a:spcAft>
              <a:buSzPts val="1200"/>
              <a:buChar char="○"/>
            </a:pPr>
            <a:r>
              <a:rPr lang="en" u="sng">
                <a:solidFill>
                  <a:schemeClr val="hlink"/>
                </a:solidFill>
                <a:hlinkClick r:id="rId4"/>
              </a:rPr>
              <a:t>Some reported to have</a:t>
            </a:r>
            <a:r>
              <a:rPr lang="en"/>
              <a:t> cardiovascular protecting, anticancer, antiobesity and antidiabetic properties </a:t>
            </a:r>
            <a:endParaRPr/>
          </a:p>
          <a:p>
            <a:pPr indent="-304800" lvl="1" marL="914400" rtl="0" algn="l">
              <a:lnSpc>
                <a:spcPct val="115000"/>
              </a:lnSpc>
              <a:spcBef>
                <a:spcPts val="0"/>
              </a:spcBef>
              <a:spcAft>
                <a:spcPts val="0"/>
              </a:spcAft>
              <a:buSzPts val="1200"/>
              <a:buChar char="○"/>
            </a:pPr>
            <a:r>
              <a:rPr lang="en"/>
              <a:t>Some shown to have </a:t>
            </a:r>
            <a:r>
              <a:rPr lang="en" u="sng">
                <a:solidFill>
                  <a:schemeClr val="hlink"/>
                </a:solidFill>
                <a:hlinkClick r:id="rId5"/>
              </a:rPr>
              <a:t>antiinflammatory</a:t>
            </a:r>
            <a:r>
              <a:rPr lang="en"/>
              <a:t> properties</a:t>
            </a:r>
            <a:endParaRPr/>
          </a:p>
          <a:p>
            <a:pPr indent="-304800" lvl="1" marL="914400" rtl="0" algn="l">
              <a:lnSpc>
                <a:spcPct val="115000"/>
              </a:lnSpc>
              <a:spcBef>
                <a:spcPts val="0"/>
              </a:spcBef>
              <a:spcAft>
                <a:spcPts val="0"/>
              </a:spcAft>
              <a:buSzPts val="1200"/>
              <a:buChar char="○"/>
            </a:pPr>
            <a:r>
              <a:rPr lang="en"/>
              <a:t>Associated with lower </a:t>
            </a:r>
            <a:r>
              <a:rPr lang="en" u="sng">
                <a:solidFill>
                  <a:schemeClr val="hlink"/>
                </a:solidFill>
                <a:hlinkClick r:id="rId6"/>
              </a:rPr>
              <a:t>cancer-related mortality</a:t>
            </a:r>
            <a:endParaRPr/>
          </a:p>
          <a:p>
            <a:pPr indent="-317500" lvl="0" marL="457200" rtl="0" algn="l">
              <a:lnSpc>
                <a:spcPct val="115000"/>
              </a:lnSpc>
              <a:spcBef>
                <a:spcPts val="0"/>
              </a:spcBef>
              <a:spcAft>
                <a:spcPts val="0"/>
              </a:spcAft>
              <a:buSzPts val="1400"/>
              <a:buChar char="●"/>
            </a:pPr>
            <a:r>
              <a:rPr lang="en"/>
              <a:t>Involved in numerous studies</a:t>
            </a:r>
            <a:endParaRPr/>
          </a:p>
          <a:p>
            <a:pPr indent="-304800" lvl="1" marL="914400" rtl="0" algn="l">
              <a:lnSpc>
                <a:spcPct val="115000"/>
              </a:lnSpc>
              <a:spcBef>
                <a:spcPts val="0"/>
              </a:spcBef>
              <a:spcAft>
                <a:spcPts val="0"/>
              </a:spcAft>
              <a:buSzPts val="1200"/>
              <a:buChar char="○"/>
            </a:pPr>
            <a:r>
              <a:rPr lang="en" u="sng">
                <a:solidFill>
                  <a:schemeClr val="hlink"/>
                </a:solidFill>
                <a:hlinkClick r:id="rId7"/>
              </a:rPr>
              <a:t>Interference with coronavirus</a:t>
            </a:r>
            <a:endParaRPr/>
          </a:p>
          <a:p>
            <a:pPr indent="-304800" lvl="1" marL="914400" rtl="0" algn="l">
              <a:lnSpc>
                <a:spcPct val="115000"/>
              </a:lnSpc>
              <a:spcBef>
                <a:spcPts val="0"/>
              </a:spcBef>
              <a:spcAft>
                <a:spcPts val="0"/>
              </a:spcAft>
              <a:buSzPts val="1200"/>
              <a:buChar char="○"/>
            </a:pPr>
            <a:r>
              <a:rPr lang="en" u="sng">
                <a:solidFill>
                  <a:schemeClr val="hlink"/>
                </a:solidFill>
                <a:hlinkClick r:id="rId8"/>
              </a:rPr>
              <a:t>Breast cancer growth suppression</a:t>
            </a:r>
            <a:r>
              <a:rPr lang="en"/>
              <a:t> </a:t>
            </a:r>
            <a:endParaRPr/>
          </a:p>
          <a:p>
            <a:pPr indent="-304800" lvl="1" marL="914400" rtl="0" algn="l">
              <a:lnSpc>
                <a:spcPct val="115000"/>
              </a:lnSpc>
              <a:spcBef>
                <a:spcPts val="0"/>
              </a:spcBef>
              <a:spcAft>
                <a:spcPts val="0"/>
              </a:spcAft>
              <a:buSzPts val="1200"/>
              <a:buChar char="○"/>
            </a:pPr>
            <a:r>
              <a:rPr lang="en" u="sng">
                <a:solidFill>
                  <a:schemeClr val="hlink"/>
                </a:solidFill>
                <a:hlinkClick r:id="rId9"/>
              </a:rPr>
              <a:t>Cancer Chemopreventive Agents</a:t>
            </a:r>
            <a:endParaRPr/>
          </a:p>
          <a:p>
            <a:pPr indent="-304800" lvl="1" marL="914400" rtl="0" algn="l">
              <a:lnSpc>
                <a:spcPct val="115000"/>
              </a:lnSpc>
              <a:spcBef>
                <a:spcPts val="0"/>
              </a:spcBef>
              <a:spcAft>
                <a:spcPts val="0"/>
              </a:spcAft>
              <a:buSzPts val="1200"/>
              <a:buChar char="○"/>
            </a:pPr>
            <a:r>
              <a:rPr lang="en" u="sng">
                <a:solidFill>
                  <a:schemeClr val="hlink"/>
                </a:solidFill>
                <a:hlinkClick r:id="rId10"/>
              </a:rPr>
              <a:t>Insect control in agriculture</a:t>
            </a:r>
            <a:endParaRPr/>
          </a:p>
        </p:txBody>
      </p:sp>
      <p:sp>
        <p:nvSpPr>
          <p:cNvPr id="82" name="Google Shape;8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83" name="Google Shape;83;p16"/>
          <p:cNvGrpSpPr/>
          <p:nvPr/>
        </p:nvGrpSpPr>
        <p:grpSpPr>
          <a:xfrm>
            <a:off x="5252787" y="1194015"/>
            <a:ext cx="3048013" cy="1568103"/>
            <a:chOff x="5261362" y="1076340"/>
            <a:chExt cx="3048013" cy="1568103"/>
          </a:xfrm>
        </p:grpSpPr>
        <p:pic>
          <p:nvPicPr>
            <p:cNvPr id="84" name="Google Shape;84;p16"/>
            <p:cNvPicPr preferRelativeResize="0"/>
            <p:nvPr/>
          </p:nvPicPr>
          <p:blipFill rotWithShape="1">
            <a:blip r:embed="rId11">
              <a:alphaModFix/>
            </a:blip>
            <a:srcRect b="0" l="0" r="0" t="0"/>
            <a:stretch/>
          </p:blipFill>
          <p:spPr>
            <a:xfrm>
              <a:off x="5261410" y="1076340"/>
              <a:ext cx="3047917" cy="1152577"/>
            </a:xfrm>
            <a:prstGeom prst="rect">
              <a:avLst/>
            </a:prstGeom>
            <a:noFill/>
            <a:ln>
              <a:noFill/>
            </a:ln>
          </p:spPr>
        </p:pic>
        <p:sp>
          <p:nvSpPr>
            <p:cNvPr id="85" name="Google Shape;85;p16"/>
            <p:cNvSpPr txBox="1"/>
            <p:nvPr/>
          </p:nvSpPr>
          <p:spPr>
            <a:xfrm>
              <a:off x="5261362" y="2228916"/>
              <a:ext cx="3048013" cy="415527"/>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800"/>
                <a:buFont typeface="Arial"/>
                <a:buNone/>
              </a:pPr>
              <a:r>
                <a:rPr b="0" i="1" lang="en" sz="800" u="none" cap="none" strike="noStrike">
                  <a:solidFill>
                    <a:srgbClr val="D9D9D9"/>
                  </a:solidFill>
                  <a:latin typeface="Work Sans"/>
                  <a:ea typeface="Work Sans"/>
                  <a:cs typeface="Work Sans"/>
                  <a:sym typeface="Work Sans"/>
                </a:rPr>
                <a:t>Wide zone of bacterial inhibition attributed to quercetin derivatives along with other compounds</a:t>
              </a:r>
              <a:endParaRPr b="0" i="1" sz="800" u="none" cap="none" strike="noStrike">
                <a:solidFill>
                  <a:srgbClr val="D9D9D9"/>
                </a:solidFill>
                <a:latin typeface="Work Sans"/>
                <a:ea typeface="Work Sans"/>
                <a:cs typeface="Work Sans"/>
                <a:sym typeface="Work Sans"/>
              </a:endParaRPr>
            </a:p>
          </p:txBody>
        </p:sp>
      </p:grpSp>
      <p:grpSp>
        <p:nvGrpSpPr>
          <p:cNvPr id="86" name="Google Shape;86;p16"/>
          <p:cNvGrpSpPr/>
          <p:nvPr/>
        </p:nvGrpSpPr>
        <p:grpSpPr>
          <a:xfrm>
            <a:off x="5252763" y="2834575"/>
            <a:ext cx="3048025" cy="1960330"/>
            <a:chOff x="5261350" y="2703050"/>
            <a:chExt cx="3048025" cy="1960330"/>
          </a:xfrm>
        </p:grpSpPr>
        <p:pic>
          <p:nvPicPr>
            <p:cNvPr id="87" name="Google Shape;87;p16"/>
            <p:cNvPicPr preferRelativeResize="0"/>
            <p:nvPr/>
          </p:nvPicPr>
          <p:blipFill rotWithShape="1">
            <a:blip r:embed="rId12">
              <a:alphaModFix/>
            </a:blip>
            <a:srcRect b="0" l="0" r="0" t="0"/>
            <a:stretch/>
          </p:blipFill>
          <p:spPr>
            <a:xfrm>
              <a:off x="5261350" y="2703050"/>
              <a:ext cx="3048025" cy="1333880"/>
            </a:xfrm>
            <a:prstGeom prst="rect">
              <a:avLst/>
            </a:prstGeom>
            <a:noFill/>
            <a:ln>
              <a:noFill/>
            </a:ln>
          </p:spPr>
        </p:pic>
        <p:sp>
          <p:nvSpPr>
            <p:cNvPr id="88" name="Google Shape;88;p16"/>
            <p:cNvSpPr txBox="1"/>
            <p:nvPr/>
          </p:nvSpPr>
          <p:spPr>
            <a:xfrm>
              <a:off x="5261375" y="4001280"/>
              <a:ext cx="3048000" cy="662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800"/>
                <a:buFont typeface="Arial"/>
                <a:buNone/>
              </a:pPr>
              <a:r>
                <a:rPr b="0" i="1" lang="en" sz="800" u="none" cap="none" strike="noStrike">
                  <a:solidFill>
                    <a:srgbClr val="D9D9D9"/>
                  </a:solidFill>
                  <a:latin typeface="Work Sans"/>
                  <a:ea typeface="Work Sans"/>
                  <a:cs typeface="Work Sans"/>
                  <a:sym typeface="Work Sans"/>
                </a:rPr>
                <a:t>Amount of certain flavonoids needed to inhibit specific covid-19 proteins </a:t>
              </a:r>
              <a:endParaRPr b="0" i="1" sz="800" u="none" cap="none" strike="noStrike">
                <a:solidFill>
                  <a:srgbClr val="D9D9D9"/>
                </a:solidFill>
                <a:latin typeface="Work Sans"/>
                <a:ea typeface="Work Sans"/>
                <a:cs typeface="Work Sans"/>
                <a:sym typeface="Work Sans"/>
              </a:endParaRPr>
            </a:p>
            <a:p>
              <a:pPr indent="0" lvl="0" marL="0" marR="0" rtl="0" algn="ctr">
                <a:lnSpc>
                  <a:spcPct val="115000"/>
                </a:lnSpc>
                <a:spcBef>
                  <a:spcPts val="0"/>
                </a:spcBef>
                <a:spcAft>
                  <a:spcPts val="0"/>
                </a:spcAft>
                <a:buClr>
                  <a:srgbClr val="000000"/>
                </a:buClr>
                <a:buSzPts val="700"/>
                <a:buFont typeface="Arial"/>
                <a:buNone/>
              </a:pPr>
              <a:r>
                <a:rPr b="0" i="1" lang="en" sz="700" u="none" cap="none" strike="noStrike">
                  <a:solidFill>
                    <a:srgbClr val="D9D9D9"/>
                  </a:solidFill>
                  <a:latin typeface="Work Sans"/>
                  <a:ea typeface="Work Sans"/>
                  <a:cs typeface="Work Sans"/>
                  <a:sym typeface="Work Sans"/>
                </a:rPr>
                <a:t>Edited from </a:t>
              </a:r>
              <a:r>
                <a:rPr b="0" i="1" lang="en" sz="700" u="sng" cap="none" strike="noStrike">
                  <a:solidFill>
                    <a:schemeClr val="hlink"/>
                  </a:solidFill>
                  <a:latin typeface="Work Sans"/>
                  <a:ea typeface="Work Sans"/>
                  <a:cs typeface="Work Sans"/>
                  <a:sym typeface="Work Sans"/>
                  <a:hlinkClick r:id="rId13"/>
                </a:rPr>
                <a:t>source</a:t>
              </a:r>
              <a:r>
                <a:rPr b="0" i="1" lang="en" sz="700" u="none" cap="none" strike="noStrike">
                  <a:solidFill>
                    <a:srgbClr val="D9D9D9"/>
                  </a:solidFill>
                  <a:latin typeface="Work Sans"/>
                  <a:ea typeface="Work Sans"/>
                  <a:cs typeface="Work Sans"/>
                  <a:sym typeface="Work Sans"/>
                </a:rPr>
                <a:t> to focus on flavonoids of interest and their relatives</a:t>
              </a:r>
              <a:endParaRPr b="0" i="1" sz="700" u="none" cap="none" strike="noStrike">
                <a:solidFill>
                  <a:srgbClr val="D9D9D9"/>
                </a:solidFill>
                <a:latin typeface="Work Sans"/>
                <a:ea typeface="Work Sans"/>
                <a:cs typeface="Work Sans"/>
                <a:sym typeface="Work Sans"/>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Flavonoids - Chemical Structure</a:t>
            </a:r>
            <a:endParaRPr/>
          </a:p>
        </p:txBody>
      </p:sp>
      <p:sp>
        <p:nvSpPr>
          <p:cNvPr id="94" name="Google Shape;94;p17"/>
          <p:cNvSpPr txBox="1"/>
          <p:nvPr>
            <p:ph idx="1" type="body"/>
          </p:nvPr>
        </p:nvSpPr>
        <p:spPr>
          <a:xfrm>
            <a:off x="311700" y="1152475"/>
            <a:ext cx="4541100" cy="215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Phytochemicals (produced by plants)</a:t>
            </a:r>
            <a:endParaRPr/>
          </a:p>
          <a:p>
            <a:pPr indent="-317500" lvl="0" marL="457200" rtl="0" algn="l">
              <a:lnSpc>
                <a:spcPct val="115000"/>
              </a:lnSpc>
              <a:spcBef>
                <a:spcPts val="0"/>
              </a:spcBef>
              <a:spcAft>
                <a:spcPts val="0"/>
              </a:spcAft>
              <a:buSzPts val="1400"/>
              <a:buChar char="●"/>
            </a:pPr>
            <a:r>
              <a:rPr lang="en" u="sng">
                <a:solidFill>
                  <a:schemeClr val="hlink"/>
                </a:solidFill>
                <a:hlinkClick r:id="rId3"/>
              </a:rPr>
              <a:t>Polyphenolic</a:t>
            </a:r>
            <a:endParaRPr/>
          </a:p>
          <a:p>
            <a:pPr indent="-304800" lvl="1" marL="914400" rtl="0" algn="l">
              <a:lnSpc>
                <a:spcPct val="115000"/>
              </a:lnSpc>
              <a:spcBef>
                <a:spcPts val="0"/>
              </a:spcBef>
              <a:spcAft>
                <a:spcPts val="0"/>
              </a:spcAft>
              <a:buSzPts val="1200"/>
              <a:buChar char="○"/>
            </a:pPr>
            <a:r>
              <a:rPr lang="en" u="sng">
                <a:solidFill>
                  <a:schemeClr val="hlink"/>
                </a:solidFill>
                <a:hlinkClick r:id="rId4"/>
              </a:rPr>
              <a:t>-OH group</a:t>
            </a:r>
            <a:r>
              <a:rPr lang="en"/>
              <a:t> attached to a carbon from an aromatic ring </a:t>
            </a:r>
            <a:endParaRPr/>
          </a:p>
          <a:p>
            <a:pPr indent="-304800" lvl="2" marL="1371600" rtl="0" algn="l">
              <a:lnSpc>
                <a:spcPct val="115000"/>
              </a:lnSpc>
              <a:spcBef>
                <a:spcPts val="0"/>
              </a:spcBef>
              <a:spcAft>
                <a:spcPts val="0"/>
              </a:spcAft>
              <a:buSzPts val="1200"/>
              <a:buChar char="■"/>
            </a:pPr>
            <a:r>
              <a:rPr lang="en"/>
              <a:t>Commonly benzene-based, flat, cyclic atom structures</a:t>
            </a:r>
            <a:endParaRPr/>
          </a:p>
          <a:p>
            <a:pPr indent="-317500" lvl="0" marL="457200" rtl="0" algn="l">
              <a:lnSpc>
                <a:spcPct val="115000"/>
              </a:lnSpc>
              <a:spcBef>
                <a:spcPts val="0"/>
              </a:spcBef>
              <a:spcAft>
                <a:spcPts val="0"/>
              </a:spcAft>
              <a:buSzPts val="1400"/>
              <a:buChar char="●"/>
            </a:pPr>
            <a:r>
              <a:rPr lang="en"/>
              <a:t>Shared basic structure based on </a:t>
            </a:r>
            <a:r>
              <a:rPr lang="en" u="sng">
                <a:solidFill>
                  <a:schemeClr val="hlink"/>
                </a:solidFill>
                <a:hlinkClick r:id="rId5"/>
              </a:rPr>
              <a:t>15-carbon skeleton</a:t>
            </a:r>
            <a:r>
              <a:rPr lang="en"/>
              <a:t> (</a:t>
            </a:r>
            <a:r>
              <a:rPr i="1" lang="en"/>
              <a:t>bonding pattern</a:t>
            </a:r>
            <a:r>
              <a:rPr lang="en"/>
              <a:t>)</a:t>
            </a:r>
            <a:endParaRPr/>
          </a:p>
          <a:p>
            <a:pPr indent="-304800" lvl="1" marL="914400" rtl="0" algn="l">
              <a:lnSpc>
                <a:spcPct val="115000"/>
              </a:lnSpc>
              <a:spcBef>
                <a:spcPts val="0"/>
              </a:spcBef>
              <a:spcAft>
                <a:spcPts val="0"/>
              </a:spcAft>
              <a:buSzPts val="1200"/>
              <a:buChar char="○"/>
            </a:pPr>
            <a:r>
              <a:rPr lang="en"/>
              <a:t>The A &amp; B rings are phenolic</a:t>
            </a:r>
            <a:endParaRPr/>
          </a:p>
        </p:txBody>
      </p:sp>
      <p:sp>
        <p:nvSpPr>
          <p:cNvPr id="95" name="Google Shape;9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96" name="Google Shape;96;p17"/>
          <p:cNvPicPr preferRelativeResize="0"/>
          <p:nvPr/>
        </p:nvPicPr>
        <p:blipFill rotWithShape="1">
          <a:blip r:embed="rId6">
            <a:alphaModFix/>
          </a:blip>
          <a:srcRect b="5934" l="0" r="0" t="5599"/>
          <a:stretch/>
        </p:blipFill>
        <p:spPr>
          <a:xfrm>
            <a:off x="5731725" y="2947624"/>
            <a:ext cx="2445651" cy="1488000"/>
          </a:xfrm>
          <a:prstGeom prst="rect">
            <a:avLst/>
          </a:prstGeom>
          <a:noFill/>
          <a:ln>
            <a:noFill/>
          </a:ln>
        </p:spPr>
      </p:pic>
      <p:sp>
        <p:nvSpPr>
          <p:cNvPr id="97" name="Google Shape;97;p17"/>
          <p:cNvSpPr txBox="1"/>
          <p:nvPr/>
        </p:nvSpPr>
        <p:spPr>
          <a:xfrm>
            <a:off x="5731750" y="4435625"/>
            <a:ext cx="2445600" cy="50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800"/>
              <a:buFont typeface="Arial"/>
              <a:buNone/>
            </a:pPr>
            <a:r>
              <a:rPr b="0" i="1" lang="en" sz="800" u="none" cap="none" strike="noStrike">
                <a:solidFill>
                  <a:srgbClr val="D9D9D9"/>
                </a:solidFill>
                <a:latin typeface="Work Sans"/>
                <a:ea typeface="Work Sans"/>
                <a:cs typeface="Work Sans"/>
                <a:sym typeface="Work Sans"/>
              </a:rPr>
              <a:t>Basic flavonoid structure (aglycone)</a:t>
            </a:r>
            <a:endParaRPr b="0" i="1" sz="800" u="none" cap="none" strike="noStrike">
              <a:solidFill>
                <a:srgbClr val="D9D9D9"/>
              </a:solidFill>
              <a:latin typeface="Work Sans"/>
              <a:ea typeface="Work Sans"/>
              <a:cs typeface="Work Sans"/>
              <a:sym typeface="Work Sans"/>
            </a:endParaRPr>
          </a:p>
          <a:p>
            <a:pPr indent="0" lvl="0" marL="0" marR="0" rtl="0" algn="ctr">
              <a:lnSpc>
                <a:spcPct val="115000"/>
              </a:lnSpc>
              <a:spcBef>
                <a:spcPts val="0"/>
              </a:spcBef>
              <a:spcAft>
                <a:spcPts val="0"/>
              </a:spcAft>
              <a:buClr>
                <a:srgbClr val="000000"/>
              </a:buClr>
              <a:buSzPts val="800"/>
              <a:buFont typeface="Arial"/>
              <a:buNone/>
            </a:pPr>
            <a:r>
              <a:t/>
            </a:r>
            <a:endParaRPr b="0" i="1" sz="800" u="none" cap="none" strike="noStrike">
              <a:solidFill>
                <a:srgbClr val="D9D9D9"/>
              </a:solidFill>
              <a:latin typeface="Work Sans"/>
              <a:ea typeface="Work Sans"/>
              <a:cs typeface="Work Sans"/>
              <a:sym typeface="Work Sans"/>
            </a:endParaRPr>
          </a:p>
        </p:txBody>
      </p:sp>
      <p:sp>
        <p:nvSpPr>
          <p:cNvPr id="98" name="Google Shape;98;p17"/>
          <p:cNvSpPr txBox="1"/>
          <p:nvPr/>
        </p:nvSpPr>
        <p:spPr>
          <a:xfrm>
            <a:off x="5452400" y="2475025"/>
            <a:ext cx="1252500" cy="437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800"/>
              <a:buFont typeface="Arial"/>
              <a:buNone/>
            </a:pPr>
            <a:r>
              <a:rPr b="0" i="1" lang="en" sz="800" u="sng" cap="none" strike="noStrike">
                <a:solidFill>
                  <a:schemeClr val="hlink"/>
                </a:solidFill>
                <a:latin typeface="Work Sans"/>
                <a:ea typeface="Work Sans"/>
                <a:cs typeface="Work Sans"/>
                <a:sym typeface="Work Sans"/>
                <a:hlinkClick r:id="rId7"/>
              </a:rPr>
              <a:t>phenol </a:t>
            </a:r>
            <a:r>
              <a:rPr b="0" i="1" lang="en" sz="800" u="none" cap="none" strike="noStrike">
                <a:solidFill>
                  <a:srgbClr val="D9D9D9"/>
                </a:solidFill>
                <a:latin typeface="Work Sans"/>
                <a:ea typeface="Work Sans"/>
                <a:cs typeface="Work Sans"/>
                <a:sym typeface="Work Sans"/>
              </a:rPr>
              <a:t>(C</a:t>
            </a:r>
            <a:r>
              <a:rPr b="0" baseline="-25000" i="1" lang="en" sz="800" u="none" cap="none" strike="noStrike">
                <a:solidFill>
                  <a:srgbClr val="D9D9D9"/>
                </a:solidFill>
                <a:latin typeface="Work Sans"/>
                <a:ea typeface="Work Sans"/>
                <a:cs typeface="Work Sans"/>
                <a:sym typeface="Work Sans"/>
              </a:rPr>
              <a:t>6</a:t>
            </a:r>
            <a:r>
              <a:rPr b="0" i="1" lang="en" sz="800" u="none" cap="none" strike="noStrike">
                <a:solidFill>
                  <a:srgbClr val="D9D9D9"/>
                </a:solidFill>
                <a:latin typeface="Work Sans"/>
                <a:ea typeface="Work Sans"/>
                <a:cs typeface="Work Sans"/>
                <a:sym typeface="Work Sans"/>
              </a:rPr>
              <a:t>H</a:t>
            </a:r>
            <a:r>
              <a:rPr b="0" baseline="-25000" i="1" lang="en" sz="800" u="none" cap="none" strike="noStrike">
                <a:solidFill>
                  <a:srgbClr val="D9D9D9"/>
                </a:solidFill>
                <a:latin typeface="Work Sans"/>
                <a:ea typeface="Work Sans"/>
                <a:cs typeface="Work Sans"/>
                <a:sym typeface="Work Sans"/>
              </a:rPr>
              <a:t>5</a:t>
            </a:r>
            <a:r>
              <a:rPr b="0" i="1" lang="en" sz="800" u="none" cap="none" strike="noStrike">
                <a:solidFill>
                  <a:srgbClr val="D9D9D9"/>
                </a:solidFill>
                <a:latin typeface="Work Sans"/>
                <a:ea typeface="Work Sans"/>
                <a:cs typeface="Work Sans"/>
                <a:sym typeface="Work Sans"/>
              </a:rPr>
              <a:t>OH)</a:t>
            </a:r>
            <a:endParaRPr b="0" i="1" sz="800" u="none" cap="none" strike="noStrike">
              <a:solidFill>
                <a:srgbClr val="D9D9D9"/>
              </a:solidFill>
              <a:latin typeface="Work Sans"/>
              <a:ea typeface="Work Sans"/>
              <a:cs typeface="Work Sans"/>
              <a:sym typeface="Work Sans"/>
            </a:endParaRPr>
          </a:p>
        </p:txBody>
      </p:sp>
      <p:pic>
        <p:nvPicPr>
          <p:cNvPr id="99" name="Google Shape;99;p17"/>
          <p:cNvPicPr preferRelativeResize="0"/>
          <p:nvPr/>
        </p:nvPicPr>
        <p:blipFill rotWithShape="1">
          <a:blip r:embed="rId8">
            <a:alphaModFix/>
          </a:blip>
          <a:srcRect b="34299" l="30399" r="25766" t="25204"/>
          <a:stretch/>
        </p:blipFill>
        <p:spPr>
          <a:xfrm>
            <a:off x="5452400" y="1308150"/>
            <a:ext cx="1252500" cy="1157125"/>
          </a:xfrm>
          <a:prstGeom prst="rect">
            <a:avLst/>
          </a:prstGeom>
          <a:noFill/>
          <a:ln>
            <a:noFill/>
          </a:ln>
        </p:spPr>
      </p:pic>
      <p:sp>
        <p:nvSpPr>
          <p:cNvPr id="100" name="Google Shape;100;p17"/>
          <p:cNvSpPr txBox="1"/>
          <p:nvPr/>
        </p:nvSpPr>
        <p:spPr>
          <a:xfrm>
            <a:off x="6918525" y="2499050"/>
            <a:ext cx="1445400" cy="50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800"/>
              <a:buFont typeface="Arial"/>
              <a:buNone/>
            </a:pPr>
            <a:r>
              <a:rPr b="0" i="1" lang="en" sz="800" u="none" cap="none" strike="noStrike">
                <a:solidFill>
                  <a:srgbClr val="D9D9D9"/>
                </a:solidFill>
                <a:latin typeface="Work Sans"/>
                <a:ea typeface="Work Sans"/>
                <a:cs typeface="Work Sans"/>
                <a:sym typeface="Work Sans"/>
              </a:rPr>
              <a:t>3D representation of a phenol ring</a:t>
            </a:r>
            <a:endParaRPr b="0" i="1" sz="800" u="none" cap="none" strike="noStrike">
              <a:solidFill>
                <a:srgbClr val="D9D9D9"/>
              </a:solidFill>
              <a:latin typeface="Work Sans"/>
              <a:ea typeface="Work Sans"/>
              <a:cs typeface="Work Sans"/>
              <a:sym typeface="Work Sans"/>
            </a:endParaRPr>
          </a:p>
        </p:txBody>
      </p:sp>
      <p:pic>
        <p:nvPicPr>
          <p:cNvPr id="101" name="Google Shape;101;p17"/>
          <p:cNvPicPr preferRelativeResize="0"/>
          <p:nvPr/>
        </p:nvPicPr>
        <p:blipFill rotWithShape="1">
          <a:blip r:embed="rId9">
            <a:alphaModFix/>
          </a:blip>
          <a:srcRect b="-707" l="37965" r="38139" t="-455"/>
          <a:stretch/>
        </p:blipFill>
        <p:spPr>
          <a:xfrm rot="5400000">
            <a:off x="7052988" y="1187962"/>
            <a:ext cx="1176625" cy="1445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Flavonoid - Biology Overview</a:t>
            </a:r>
            <a:endParaRPr/>
          </a:p>
        </p:txBody>
      </p:sp>
      <p:sp>
        <p:nvSpPr>
          <p:cNvPr id="107" name="Google Shape;10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08" name="Google Shape;108;p18">
            <a:hlinkClick r:id="rId3"/>
          </p:cNvPr>
          <p:cNvPicPr preferRelativeResize="0"/>
          <p:nvPr/>
        </p:nvPicPr>
        <p:blipFill rotWithShape="1">
          <a:blip r:embed="rId4">
            <a:alphaModFix/>
          </a:blip>
          <a:srcRect b="5786" l="0" r="0" t="3509"/>
          <a:stretch/>
        </p:blipFill>
        <p:spPr>
          <a:xfrm>
            <a:off x="5723025" y="1758325"/>
            <a:ext cx="2629399" cy="1786050"/>
          </a:xfrm>
          <a:prstGeom prst="rect">
            <a:avLst/>
          </a:prstGeom>
          <a:noFill/>
          <a:ln>
            <a:noFill/>
          </a:ln>
        </p:spPr>
      </p:pic>
      <p:sp>
        <p:nvSpPr>
          <p:cNvPr id="109" name="Google Shape;109;p18"/>
          <p:cNvSpPr txBox="1"/>
          <p:nvPr>
            <p:ph idx="1" type="body"/>
          </p:nvPr>
        </p:nvSpPr>
        <p:spPr>
          <a:xfrm>
            <a:off x="311700" y="1152475"/>
            <a:ext cx="5157300" cy="3063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lang="en"/>
              <a:t>Secondary metabolites produced in </a:t>
            </a:r>
            <a:r>
              <a:rPr lang="en" u="sng">
                <a:solidFill>
                  <a:schemeClr val="hlink"/>
                </a:solidFill>
                <a:hlinkClick r:id="rId5"/>
              </a:rPr>
              <a:t>cytosol</a:t>
            </a:r>
            <a:endParaRPr/>
          </a:p>
          <a:p>
            <a:pPr indent="-304800" lvl="1" marL="914400" rtl="0" algn="l">
              <a:lnSpc>
                <a:spcPct val="115000"/>
              </a:lnSpc>
              <a:spcBef>
                <a:spcPts val="0"/>
              </a:spcBef>
              <a:spcAft>
                <a:spcPts val="0"/>
              </a:spcAft>
              <a:buSzPts val="1200"/>
              <a:buChar char="○"/>
            </a:pPr>
            <a:r>
              <a:rPr lang="en"/>
              <a:t>Beneficial but not necessary for survival</a:t>
            </a:r>
            <a:endParaRPr/>
          </a:p>
          <a:p>
            <a:pPr indent="-317500" lvl="0" marL="457200" rtl="0" algn="l">
              <a:lnSpc>
                <a:spcPct val="115000"/>
              </a:lnSpc>
              <a:spcBef>
                <a:spcPts val="0"/>
              </a:spcBef>
              <a:spcAft>
                <a:spcPts val="0"/>
              </a:spcAft>
              <a:buSzPts val="1400"/>
              <a:buChar char="●"/>
            </a:pPr>
            <a:r>
              <a:rPr lang="en"/>
              <a:t>Formed through biosynthesis</a:t>
            </a:r>
            <a:endParaRPr/>
          </a:p>
          <a:p>
            <a:pPr indent="-304800" lvl="1" marL="914400" rtl="0" algn="l">
              <a:lnSpc>
                <a:spcPct val="115000"/>
              </a:lnSpc>
              <a:spcBef>
                <a:spcPts val="0"/>
              </a:spcBef>
              <a:spcAft>
                <a:spcPts val="0"/>
              </a:spcAft>
              <a:buSzPts val="1200"/>
              <a:buChar char="○"/>
            </a:pPr>
            <a:r>
              <a:rPr lang="en"/>
              <a:t>Production of </a:t>
            </a:r>
            <a:r>
              <a:rPr lang="en" u="sng">
                <a:solidFill>
                  <a:schemeClr val="hlink"/>
                </a:solidFill>
                <a:hlinkClick r:id="rId6"/>
              </a:rPr>
              <a:t>complex organic compounds</a:t>
            </a:r>
            <a:r>
              <a:rPr lang="en"/>
              <a:t> using precursor compounds </a:t>
            </a:r>
            <a:endParaRPr/>
          </a:p>
          <a:p>
            <a:pPr indent="-304800" lvl="1" marL="914400" rtl="0" algn="l">
              <a:lnSpc>
                <a:spcPct val="115000"/>
              </a:lnSpc>
              <a:spcBef>
                <a:spcPts val="0"/>
              </a:spcBef>
              <a:spcAft>
                <a:spcPts val="0"/>
              </a:spcAft>
              <a:buSzPts val="1200"/>
              <a:buChar char="○"/>
            </a:pPr>
            <a:r>
              <a:rPr lang="en"/>
              <a:t>Occurs in living organisms </a:t>
            </a:r>
            <a:endParaRPr/>
          </a:p>
          <a:p>
            <a:pPr indent="-304800" lvl="1" marL="914400" rtl="0" algn="l">
              <a:lnSpc>
                <a:spcPct val="115000"/>
              </a:lnSpc>
              <a:spcBef>
                <a:spcPts val="0"/>
              </a:spcBef>
              <a:spcAft>
                <a:spcPts val="0"/>
              </a:spcAft>
              <a:buSzPts val="1200"/>
              <a:buChar char="○"/>
            </a:pPr>
            <a:r>
              <a:rPr lang="en"/>
              <a:t>Usually involves enzymes and an energy source</a:t>
            </a:r>
            <a:endParaRPr/>
          </a:p>
          <a:p>
            <a:pPr indent="-317500" lvl="0" marL="457200" rtl="0" algn="l">
              <a:lnSpc>
                <a:spcPct val="115000"/>
              </a:lnSpc>
              <a:spcBef>
                <a:spcPts val="0"/>
              </a:spcBef>
              <a:spcAft>
                <a:spcPts val="0"/>
              </a:spcAft>
              <a:buSzPts val="1400"/>
              <a:buChar char="●"/>
            </a:pPr>
            <a:r>
              <a:rPr lang="en"/>
              <a:t>Purposes in plants</a:t>
            </a:r>
            <a:endParaRPr/>
          </a:p>
          <a:p>
            <a:pPr indent="-304800" lvl="1" marL="914400" rtl="0" algn="l">
              <a:lnSpc>
                <a:spcPct val="115000"/>
              </a:lnSpc>
              <a:spcBef>
                <a:spcPts val="0"/>
              </a:spcBef>
              <a:spcAft>
                <a:spcPts val="0"/>
              </a:spcAft>
              <a:buSzPts val="1200"/>
              <a:buChar char="○"/>
            </a:pPr>
            <a:r>
              <a:rPr lang="en"/>
              <a:t>Provide flower </a:t>
            </a:r>
            <a:r>
              <a:rPr lang="en" u="sng">
                <a:solidFill>
                  <a:schemeClr val="accent5"/>
                </a:solidFill>
                <a:hlinkClick r:id="rId7">
                  <a:extLst>
                    <a:ext uri="{A12FA001-AC4F-418D-AE19-62706E023703}">
                      <ahyp:hlinkClr val="tx"/>
                    </a:ext>
                  </a:extLst>
                </a:hlinkClick>
              </a:rPr>
              <a:t>pigmentation</a:t>
            </a:r>
            <a:endParaRPr/>
          </a:p>
          <a:p>
            <a:pPr indent="-304800" lvl="1" marL="914400" rtl="0" algn="l">
              <a:lnSpc>
                <a:spcPct val="115000"/>
              </a:lnSpc>
              <a:spcBef>
                <a:spcPts val="0"/>
              </a:spcBef>
              <a:spcAft>
                <a:spcPts val="0"/>
              </a:spcAft>
              <a:buSzPts val="1200"/>
              <a:buChar char="○"/>
            </a:pPr>
            <a:r>
              <a:rPr lang="en"/>
              <a:t>Provide </a:t>
            </a:r>
            <a:r>
              <a:rPr lang="en" u="sng">
                <a:solidFill>
                  <a:schemeClr val="accent5"/>
                </a:solidFill>
                <a:hlinkClick r:id="rId8">
                  <a:extLst>
                    <a:ext uri="{A12FA001-AC4F-418D-AE19-62706E023703}">
                      <ahyp:hlinkClr val="tx"/>
                    </a:ext>
                  </a:extLst>
                </a:hlinkClick>
              </a:rPr>
              <a:t>protection</a:t>
            </a:r>
            <a:r>
              <a:rPr lang="en"/>
              <a:t> from insects &amp; microbes</a:t>
            </a:r>
            <a:endParaRPr/>
          </a:p>
          <a:p>
            <a:pPr indent="-304800" lvl="1" marL="914400" rtl="0" algn="l">
              <a:lnSpc>
                <a:spcPct val="115000"/>
              </a:lnSpc>
              <a:spcBef>
                <a:spcPts val="0"/>
              </a:spcBef>
              <a:spcAft>
                <a:spcPts val="0"/>
              </a:spcAft>
              <a:buSzPts val="1200"/>
              <a:buChar char="○"/>
            </a:pPr>
            <a:r>
              <a:rPr lang="en"/>
              <a:t>Act as UV </a:t>
            </a:r>
            <a:r>
              <a:rPr lang="en" u="sng">
                <a:solidFill>
                  <a:schemeClr val="accent5"/>
                </a:solidFill>
                <a:hlinkClick r:id="rId9">
                  <a:extLst>
                    <a:ext uri="{A12FA001-AC4F-418D-AE19-62706E023703}">
                      <ahyp:hlinkClr val="tx"/>
                    </a:ext>
                  </a:extLst>
                </a:hlinkClick>
              </a:rPr>
              <a:t>filters</a:t>
            </a:r>
            <a:endParaRPr/>
          </a:p>
          <a:p>
            <a:pPr indent="-304800" lvl="1" marL="914400" rtl="0" algn="l">
              <a:lnSpc>
                <a:spcPct val="115000"/>
              </a:lnSpc>
              <a:spcBef>
                <a:spcPts val="0"/>
              </a:spcBef>
              <a:spcAft>
                <a:spcPts val="0"/>
              </a:spcAft>
              <a:buSzPts val="1200"/>
              <a:buChar char="○"/>
            </a:pPr>
            <a:r>
              <a:rPr lang="en"/>
              <a:t>Provide </a:t>
            </a:r>
            <a:r>
              <a:rPr lang="en" u="sng">
                <a:solidFill>
                  <a:schemeClr val="accent5"/>
                </a:solidFill>
                <a:hlinkClick r:id="rId10">
                  <a:extLst>
                    <a:ext uri="{A12FA001-AC4F-418D-AE19-62706E023703}">
                      <ahyp:hlinkClr val="tx"/>
                    </a:ext>
                  </a:extLst>
                </a:hlinkClick>
              </a:rPr>
              <a:t>drought</a:t>
            </a:r>
            <a:r>
              <a:rPr lang="en"/>
              <a:t> resistance</a:t>
            </a:r>
            <a:endParaRPr/>
          </a:p>
          <a:p>
            <a:pPr indent="-304800" lvl="1" marL="914400" rtl="0" algn="l">
              <a:lnSpc>
                <a:spcPct val="115000"/>
              </a:lnSpc>
              <a:spcBef>
                <a:spcPts val="0"/>
              </a:spcBef>
              <a:spcAft>
                <a:spcPts val="0"/>
              </a:spcAft>
              <a:buSzPts val="1200"/>
              <a:buChar char="○"/>
            </a:pPr>
            <a:r>
              <a:rPr lang="en"/>
              <a:t>Etc.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Enzymes, Biological Pathways &amp; Flavonoid Production </a:t>
            </a:r>
            <a:endParaRPr/>
          </a:p>
        </p:txBody>
      </p:sp>
      <p:sp>
        <p:nvSpPr>
          <p:cNvPr id="115" name="Google Shape;115;p19"/>
          <p:cNvSpPr txBox="1"/>
          <p:nvPr>
            <p:ph idx="1" type="body"/>
          </p:nvPr>
        </p:nvSpPr>
        <p:spPr>
          <a:xfrm>
            <a:off x="311700" y="1457075"/>
            <a:ext cx="43125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a:t>Enzymes:</a:t>
            </a:r>
            <a:r>
              <a:rPr lang="en"/>
              <a:t> proteins that accelerate chemical reactions</a:t>
            </a:r>
            <a:endParaRPr/>
          </a:p>
          <a:p>
            <a:pPr indent="-317500" lvl="0" marL="457200" rtl="0" algn="l">
              <a:lnSpc>
                <a:spcPct val="115000"/>
              </a:lnSpc>
              <a:spcBef>
                <a:spcPts val="0"/>
              </a:spcBef>
              <a:spcAft>
                <a:spcPts val="0"/>
              </a:spcAft>
              <a:buSzPts val="1400"/>
              <a:buChar char="●"/>
            </a:pPr>
            <a:r>
              <a:rPr b="1" lang="en"/>
              <a:t>Pathways:</a:t>
            </a:r>
            <a:r>
              <a:rPr lang="en"/>
              <a:t> chains of molecular interactions that result in the formation of new compounds or cell changes</a:t>
            </a:r>
            <a:endParaRPr/>
          </a:p>
          <a:p>
            <a:pPr indent="-304800" lvl="2" marL="1371600" rtl="0" algn="l">
              <a:lnSpc>
                <a:spcPct val="115000"/>
              </a:lnSpc>
              <a:spcBef>
                <a:spcPts val="0"/>
              </a:spcBef>
              <a:spcAft>
                <a:spcPts val="0"/>
              </a:spcAft>
              <a:buSzPts val="1200"/>
              <a:buChar char="■"/>
            </a:pPr>
            <a:r>
              <a:rPr b="1" lang="en"/>
              <a:t>Biosynthesis</a:t>
            </a:r>
            <a:r>
              <a:rPr lang="en"/>
              <a:t> is a type of pathway that relies on </a:t>
            </a:r>
            <a:r>
              <a:rPr b="1" lang="en"/>
              <a:t>enzymes</a:t>
            </a:r>
            <a:endParaRPr b="1"/>
          </a:p>
          <a:p>
            <a:pPr indent="-317500" lvl="0" marL="457200" rtl="0" algn="l">
              <a:lnSpc>
                <a:spcPct val="115000"/>
              </a:lnSpc>
              <a:spcBef>
                <a:spcPts val="0"/>
              </a:spcBef>
              <a:spcAft>
                <a:spcPts val="0"/>
              </a:spcAft>
              <a:buSzPts val="1400"/>
              <a:buChar char="●"/>
            </a:pPr>
            <a:r>
              <a:rPr b="1" lang="en"/>
              <a:t>Flavonoid production</a:t>
            </a:r>
            <a:r>
              <a:rPr lang="en"/>
              <a:t> is a specific type of biosynthesis that makes biological compounds</a:t>
            </a:r>
            <a:endParaRPr/>
          </a:p>
        </p:txBody>
      </p:sp>
      <p:sp>
        <p:nvSpPr>
          <p:cNvPr id="116" name="Google Shape;11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117" name="Google Shape;117;p19"/>
          <p:cNvGrpSpPr/>
          <p:nvPr/>
        </p:nvGrpSpPr>
        <p:grpSpPr>
          <a:xfrm>
            <a:off x="5556512" y="3431441"/>
            <a:ext cx="2708850" cy="1495418"/>
            <a:chOff x="5053777" y="2986117"/>
            <a:chExt cx="3390300" cy="1863448"/>
          </a:xfrm>
        </p:grpSpPr>
        <p:pic>
          <p:nvPicPr>
            <p:cNvPr id="118" name="Google Shape;118;p19"/>
            <p:cNvPicPr preferRelativeResize="0"/>
            <p:nvPr/>
          </p:nvPicPr>
          <p:blipFill rotWithShape="1">
            <a:blip r:embed="rId3">
              <a:alphaModFix/>
            </a:blip>
            <a:srcRect b="24895" l="4174" r="7393" t="30326"/>
            <a:stretch/>
          </p:blipFill>
          <p:spPr>
            <a:xfrm>
              <a:off x="5053778" y="2986117"/>
              <a:ext cx="3390269" cy="1287609"/>
            </a:xfrm>
            <a:prstGeom prst="rect">
              <a:avLst/>
            </a:prstGeom>
            <a:noFill/>
            <a:ln>
              <a:noFill/>
            </a:ln>
          </p:spPr>
        </p:pic>
        <p:sp>
          <p:nvSpPr>
            <p:cNvPr id="119" name="Google Shape;119;p19"/>
            <p:cNvSpPr txBox="1"/>
            <p:nvPr/>
          </p:nvSpPr>
          <p:spPr>
            <a:xfrm>
              <a:off x="5053777" y="4340465"/>
              <a:ext cx="3390300" cy="50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700"/>
                <a:buFont typeface="Arial"/>
                <a:buNone/>
              </a:pPr>
              <a:r>
                <a:rPr b="0" i="1" lang="en" sz="700" u="none" cap="none" strike="noStrike">
                  <a:solidFill>
                    <a:srgbClr val="D9D9D9"/>
                  </a:solidFill>
                  <a:latin typeface="Work Sans"/>
                  <a:ea typeface="Work Sans"/>
                  <a:cs typeface="Work Sans"/>
                  <a:sym typeface="Work Sans"/>
                </a:rPr>
                <a:t>Glycolysis (cellular respiration) is a very simple biological pathway</a:t>
              </a:r>
              <a:endParaRPr b="0" i="1" sz="700" u="none" cap="none" strike="noStrike">
                <a:solidFill>
                  <a:srgbClr val="D9D9D9"/>
                </a:solidFill>
                <a:latin typeface="Work Sans"/>
                <a:ea typeface="Work Sans"/>
                <a:cs typeface="Work Sans"/>
                <a:sym typeface="Work Sans"/>
              </a:endParaRPr>
            </a:p>
          </p:txBody>
        </p:sp>
      </p:grpSp>
      <p:grpSp>
        <p:nvGrpSpPr>
          <p:cNvPr id="120" name="Google Shape;120;p19"/>
          <p:cNvGrpSpPr/>
          <p:nvPr/>
        </p:nvGrpSpPr>
        <p:grpSpPr>
          <a:xfrm>
            <a:off x="5556554" y="1360157"/>
            <a:ext cx="2708865" cy="1969471"/>
            <a:chOff x="5542825" y="1152475"/>
            <a:chExt cx="2756834" cy="2028500"/>
          </a:xfrm>
        </p:grpSpPr>
        <p:pic>
          <p:nvPicPr>
            <p:cNvPr id="121" name="Google Shape;121;p19"/>
            <p:cNvPicPr preferRelativeResize="0"/>
            <p:nvPr/>
          </p:nvPicPr>
          <p:blipFill rotWithShape="1">
            <a:blip r:embed="rId4">
              <a:alphaModFix/>
            </a:blip>
            <a:srcRect b="8385" l="0" r="0" t="12880"/>
            <a:stretch/>
          </p:blipFill>
          <p:spPr>
            <a:xfrm>
              <a:off x="5542825" y="1152475"/>
              <a:ext cx="2756834" cy="1519400"/>
            </a:xfrm>
            <a:prstGeom prst="rect">
              <a:avLst/>
            </a:prstGeom>
            <a:noFill/>
            <a:ln>
              <a:noFill/>
            </a:ln>
          </p:spPr>
        </p:pic>
        <p:sp>
          <p:nvSpPr>
            <p:cNvPr id="122" name="Google Shape;122;p19"/>
            <p:cNvSpPr txBox="1"/>
            <p:nvPr/>
          </p:nvSpPr>
          <p:spPr>
            <a:xfrm>
              <a:off x="5542825" y="2671875"/>
              <a:ext cx="2756700" cy="50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700"/>
                <a:buFont typeface="Arial"/>
                <a:buNone/>
              </a:pPr>
              <a:r>
                <a:rPr b="0" i="1" lang="en" sz="700" u="none" cap="none" strike="noStrike">
                  <a:solidFill>
                    <a:srgbClr val="D9D9D9"/>
                  </a:solidFill>
                  <a:latin typeface="Work Sans"/>
                  <a:ea typeface="Work Sans"/>
                  <a:cs typeface="Work Sans"/>
                  <a:sym typeface="Work Sans"/>
                </a:rPr>
                <a:t>Amylase is a common enzyme that processes carbohydrates and starches into sugars and is found in saliva</a:t>
              </a:r>
              <a:endParaRPr b="0" i="1" sz="700" u="none" cap="none" strike="noStrike">
                <a:solidFill>
                  <a:srgbClr val="D9D9D9"/>
                </a:solidFill>
                <a:latin typeface="Work Sans"/>
                <a:ea typeface="Work Sans"/>
                <a:cs typeface="Work Sans"/>
                <a:sym typeface="Work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311700" y="416900"/>
            <a:ext cx="4997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The Plants in Our Dataset</a:t>
            </a:r>
            <a:endParaRPr/>
          </a:p>
        </p:txBody>
      </p:sp>
      <p:sp>
        <p:nvSpPr>
          <p:cNvPr id="128" name="Google Shape;128;p20"/>
          <p:cNvSpPr txBox="1"/>
          <p:nvPr>
            <p:ph idx="1" type="body"/>
          </p:nvPr>
        </p:nvSpPr>
        <p:spPr>
          <a:xfrm>
            <a:off x="311700" y="989600"/>
            <a:ext cx="4866300" cy="15822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Char char="●"/>
            </a:pPr>
            <a:r>
              <a:rPr lang="en" sz="1300"/>
              <a:t>Mostly flowering land plants</a:t>
            </a:r>
            <a:endParaRPr sz="1300"/>
          </a:p>
          <a:p>
            <a:pPr indent="-304800" lvl="1" marL="914400" rtl="0" algn="l">
              <a:lnSpc>
                <a:spcPct val="115000"/>
              </a:lnSpc>
              <a:spcBef>
                <a:spcPts val="0"/>
              </a:spcBef>
              <a:spcAft>
                <a:spcPts val="0"/>
              </a:spcAft>
              <a:buSzPts val="1200"/>
              <a:buChar char="○"/>
            </a:pPr>
            <a:r>
              <a:rPr lang="en" sz="1100"/>
              <a:t>High rates of flavonoid production in flowers</a:t>
            </a:r>
            <a:endParaRPr sz="1100"/>
          </a:p>
          <a:p>
            <a:pPr indent="-304800" lvl="0" marL="457200" rtl="0" algn="l">
              <a:lnSpc>
                <a:spcPct val="115000"/>
              </a:lnSpc>
              <a:spcBef>
                <a:spcPts val="0"/>
              </a:spcBef>
              <a:spcAft>
                <a:spcPts val="0"/>
              </a:spcAft>
              <a:buSzPts val="1200"/>
              <a:buChar char="●"/>
            </a:pPr>
            <a:r>
              <a:rPr lang="en" sz="1200"/>
              <a:t>Other species fall under the categories green algae, red algae, mosses and clubmosses</a:t>
            </a:r>
            <a:endParaRPr sz="1200"/>
          </a:p>
          <a:p>
            <a:pPr indent="-298450" lvl="1" marL="914400" rtl="0" algn="l">
              <a:lnSpc>
                <a:spcPct val="115000"/>
              </a:lnSpc>
              <a:spcBef>
                <a:spcPts val="0"/>
              </a:spcBef>
              <a:spcAft>
                <a:spcPts val="0"/>
              </a:spcAft>
              <a:buSzPts val="1100"/>
              <a:buChar char="○"/>
            </a:pPr>
            <a:r>
              <a:rPr lang="en" sz="1100"/>
              <a:t>Flavonoid production occurs in most parts of a plant</a:t>
            </a:r>
            <a:endParaRPr sz="1100"/>
          </a:p>
          <a:p>
            <a:pPr indent="-298450" lvl="0" marL="457200" rtl="0" algn="l">
              <a:lnSpc>
                <a:spcPct val="115000"/>
              </a:lnSpc>
              <a:spcBef>
                <a:spcPts val="0"/>
              </a:spcBef>
              <a:spcAft>
                <a:spcPts val="0"/>
              </a:spcAft>
              <a:buSzPts val="1100"/>
              <a:buChar char="●"/>
            </a:pPr>
            <a:r>
              <a:rPr lang="en" sz="1100"/>
              <a:t>Selected due to easy access to information supplied by the Kyoto Encyclopedia of Genes and Genomes (KEGG)</a:t>
            </a:r>
            <a:endParaRPr sz="1100"/>
          </a:p>
        </p:txBody>
      </p:sp>
      <p:sp>
        <p:nvSpPr>
          <p:cNvPr id="129" name="Google Shape;12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130" name="Google Shape;130;p20"/>
          <p:cNvGrpSpPr/>
          <p:nvPr/>
        </p:nvGrpSpPr>
        <p:grpSpPr>
          <a:xfrm>
            <a:off x="1181407" y="2730877"/>
            <a:ext cx="1010246" cy="913201"/>
            <a:chOff x="983357" y="2294752"/>
            <a:chExt cx="1010246" cy="913201"/>
          </a:xfrm>
        </p:grpSpPr>
        <p:pic>
          <p:nvPicPr>
            <p:cNvPr id="131" name="Google Shape;131;p20"/>
            <p:cNvPicPr preferRelativeResize="0"/>
            <p:nvPr/>
          </p:nvPicPr>
          <p:blipFill rotWithShape="1">
            <a:blip r:embed="rId3">
              <a:alphaModFix/>
            </a:blip>
            <a:srcRect b="0" l="0" r="25473" t="0"/>
            <a:stretch/>
          </p:blipFill>
          <p:spPr>
            <a:xfrm>
              <a:off x="1000775" y="2294752"/>
              <a:ext cx="992828" cy="731699"/>
            </a:xfrm>
            <a:prstGeom prst="rect">
              <a:avLst/>
            </a:prstGeom>
            <a:noFill/>
            <a:ln>
              <a:noFill/>
            </a:ln>
          </p:spPr>
        </p:pic>
        <p:sp>
          <p:nvSpPr>
            <p:cNvPr id="132" name="Google Shape;132;p20"/>
            <p:cNvSpPr txBox="1"/>
            <p:nvPr/>
          </p:nvSpPr>
          <p:spPr>
            <a:xfrm>
              <a:off x="983357" y="3025817"/>
              <a:ext cx="992812" cy="18213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1" lang="en" sz="700" u="none" cap="none" strike="noStrike">
                  <a:solidFill>
                    <a:srgbClr val="D9D9D9"/>
                  </a:solidFill>
                  <a:latin typeface="Work Sans"/>
                  <a:ea typeface="Work Sans"/>
                  <a:cs typeface="Work Sans"/>
                  <a:sym typeface="Work Sans"/>
                </a:rPr>
                <a:t>Soybean (Flowering plant)</a:t>
              </a:r>
              <a:endParaRPr b="0" i="1" sz="700" u="none" cap="none" strike="noStrike">
                <a:solidFill>
                  <a:srgbClr val="D9D9D9"/>
                </a:solidFill>
                <a:latin typeface="Work Sans"/>
                <a:ea typeface="Work Sans"/>
                <a:cs typeface="Work Sans"/>
                <a:sym typeface="Work Sans"/>
              </a:endParaRPr>
            </a:p>
          </p:txBody>
        </p:sp>
      </p:grpSp>
      <p:grpSp>
        <p:nvGrpSpPr>
          <p:cNvPr id="133" name="Google Shape;133;p20"/>
          <p:cNvGrpSpPr/>
          <p:nvPr/>
        </p:nvGrpSpPr>
        <p:grpSpPr>
          <a:xfrm>
            <a:off x="3346001" y="2730777"/>
            <a:ext cx="1093094" cy="913106"/>
            <a:chOff x="4202325" y="1678000"/>
            <a:chExt cx="1557114" cy="1523875"/>
          </a:xfrm>
        </p:grpSpPr>
        <p:pic>
          <p:nvPicPr>
            <p:cNvPr id="134" name="Google Shape;134;p20"/>
            <p:cNvPicPr preferRelativeResize="0"/>
            <p:nvPr/>
          </p:nvPicPr>
          <p:blipFill rotWithShape="1">
            <a:blip r:embed="rId4">
              <a:alphaModFix/>
            </a:blip>
            <a:srcRect b="22263" l="0" r="26503" t="0"/>
            <a:stretch/>
          </p:blipFill>
          <p:spPr>
            <a:xfrm>
              <a:off x="4202325" y="1678000"/>
              <a:ext cx="1557114" cy="1212426"/>
            </a:xfrm>
            <a:prstGeom prst="rect">
              <a:avLst/>
            </a:prstGeom>
            <a:noFill/>
            <a:ln>
              <a:noFill/>
            </a:ln>
          </p:spPr>
        </p:pic>
        <p:sp>
          <p:nvSpPr>
            <p:cNvPr id="135" name="Google Shape;135;p20"/>
            <p:cNvSpPr txBox="1"/>
            <p:nvPr/>
          </p:nvSpPr>
          <p:spPr>
            <a:xfrm>
              <a:off x="4202325" y="2900075"/>
              <a:ext cx="1557000" cy="30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1" lang="en" sz="700" u="none" cap="none" strike="noStrike">
                  <a:solidFill>
                    <a:srgbClr val="D9D9D9"/>
                  </a:solidFill>
                  <a:latin typeface="Work Sans"/>
                  <a:ea typeface="Work Sans"/>
                  <a:cs typeface="Work Sans"/>
                  <a:sym typeface="Work Sans"/>
                </a:rPr>
                <a:t>Irish Moss (Red algae)</a:t>
              </a:r>
              <a:endParaRPr b="0" i="1" sz="700" u="none" cap="none" strike="noStrike">
                <a:solidFill>
                  <a:srgbClr val="D9D9D9"/>
                </a:solidFill>
                <a:latin typeface="Work Sans"/>
                <a:ea typeface="Work Sans"/>
                <a:cs typeface="Work Sans"/>
                <a:sym typeface="Work Sans"/>
              </a:endParaRPr>
            </a:p>
          </p:txBody>
        </p:sp>
      </p:grpSp>
      <p:grpSp>
        <p:nvGrpSpPr>
          <p:cNvPr id="136" name="Google Shape;136;p20"/>
          <p:cNvGrpSpPr/>
          <p:nvPr/>
        </p:nvGrpSpPr>
        <p:grpSpPr>
          <a:xfrm>
            <a:off x="2613870" y="3856012"/>
            <a:ext cx="1154294" cy="874517"/>
            <a:chOff x="3886526" y="3106031"/>
            <a:chExt cx="1659900" cy="2077238"/>
          </a:xfrm>
        </p:grpSpPr>
        <p:pic>
          <p:nvPicPr>
            <p:cNvPr id="137" name="Google Shape;137;p20"/>
            <p:cNvPicPr preferRelativeResize="0"/>
            <p:nvPr/>
          </p:nvPicPr>
          <p:blipFill rotWithShape="1">
            <a:blip r:embed="rId5">
              <a:alphaModFix/>
            </a:blip>
            <a:srcRect b="0" l="0" r="29612" t="19484"/>
            <a:stretch/>
          </p:blipFill>
          <p:spPr>
            <a:xfrm>
              <a:off x="3886574" y="3106031"/>
              <a:ext cx="1659823" cy="1518958"/>
            </a:xfrm>
            <a:prstGeom prst="rect">
              <a:avLst/>
            </a:prstGeom>
            <a:noFill/>
            <a:ln>
              <a:noFill/>
            </a:ln>
          </p:spPr>
        </p:pic>
        <p:sp>
          <p:nvSpPr>
            <p:cNvPr id="138" name="Google Shape;138;p20"/>
            <p:cNvSpPr txBox="1"/>
            <p:nvPr/>
          </p:nvSpPr>
          <p:spPr>
            <a:xfrm>
              <a:off x="3886526" y="4575169"/>
              <a:ext cx="1659900" cy="60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1" lang="en" sz="700" u="none" cap="none" strike="noStrike">
                  <a:solidFill>
                    <a:srgbClr val="D9D9D9"/>
                  </a:solidFill>
                  <a:latin typeface="Work Sans"/>
                  <a:ea typeface="Work Sans"/>
                  <a:cs typeface="Work Sans"/>
                  <a:sym typeface="Work Sans"/>
                </a:rPr>
                <a:t>Spikemoss (Clubmoss)</a:t>
              </a:r>
              <a:endParaRPr b="0" i="1" sz="700" u="none" cap="none" strike="noStrike">
                <a:solidFill>
                  <a:srgbClr val="D9D9D9"/>
                </a:solidFill>
                <a:latin typeface="Work Sans"/>
                <a:ea typeface="Work Sans"/>
                <a:cs typeface="Work Sans"/>
                <a:sym typeface="Work Sans"/>
              </a:endParaRPr>
            </a:p>
          </p:txBody>
        </p:sp>
      </p:grpSp>
      <p:grpSp>
        <p:nvGrpSpPr>
          <p:cNvPr id="139" name="Google Shape;139;p20"/>
          <p:cNvGrpSpPr/>
          <p:nvPr/>
        </p:nvGrpSpPr>
        <p:grpSpPr>
          <a:xfrm>
            <a:off x="2191658" y="2730732"/>
            <a:ext cx="1154352" cy="913193"/>
            <a:chOff x="2541625" y="1676937"/>
            <a:chExt cx="1578925" cy="1525038"/>
          </a:xfrm>
        </p:grpSpPr>
        <p:sp>
          <p:nvSpPr>
            <p:cNvPr id="140" name="Google Shape;140;p20"/>
            <p:cNvSpPr txBox="1"/>
            <p:nvPr/>
          </p:nvSpPr>
          <p:spPr>
            <a:xfrm>
              <a:off x="2541625" y="2889375"/>
              <a:ext cx="1578900" cy="31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1" lang="en" sz="700" u="none" cap="none" strike="noStrike">
                  <a:solidFill>
                    <a:srgbClr val="D9D9D9"/>
                  </a:solidFill>
                  <a:latin typeface="Work Sans"/>
                  <a:ea typeface="Work Sans"/>
                  <a:cs typeface="Work Sans"/>
                  <a:sym typeface="Work Sans"/>
                </a:rPr>
                <a:t>Volvox carteri (Green algae)</a:t>
              </a:r>
              <a:endParaRPr b="0" i="1" sz="700" u="none" cap="none" strike="noStrike">
                <a:solidFill>
                  <a:srgbClr val="D9D9D9"/>
                </a:solidFill>
                <a:latin typeface="Work Sans"/>
                <a:ea typeface="Work Sans"/>
                <a:cs typeface="Work Sans"/>
                <a:sym typeface="Work Sans"/>
              </a:endParaRPr>
            </a:p>
          </p:txBody>
        </p:sp>
        <p:pic>
          <p:nvPicPr>
            <p:cNvPr id="141" name="Google Shape;141;p20"/>
            <p:cNvPicPr preferRelativeResize="0"/>
            <p:nvPr/>
          </p:nvPicPr>
          <p:blipFill rotWithShape="1">
            <a:blip r:embed="rId6">
              <a:alphaModFix/>
            </a:blip>
            <a:srcRect b="0" l="0" r="0" t="0"/>
            <a:stretch/>
          </p:blipFill>
          <p:spPr>
            <a:xfrm>
              <a:off x="2541625" y="1676937"/>
              <a:ext cx="1578925" cy="1214563"/>
            </a:xfrm>
            <a:prstGeom prst="rect">
              <a:avLst/>
            </a:prstGeom>
            <a:noFill/>
            <a:ln>
              <a:noFill/>
            </a:ln>
          </p:spPr>
        </p:pic>
      </p:grpSp>
      <p:grpSp>
        <p:nvGrpSpPr>
          <p:cNvPr id="142" name="Google Shape;142;p20"/>
          <p:cNvGrpSpPr/>
          <p:nvPr/>
        </p:nvGrpSpPr>
        <p:grpSpPr>
          <a:xfrm>
            <a:off x="1574302" y="3855990"/>
            <a:ext cx="1039575" cy="784289"/>
            <a:chOff x="3701250" y="3238475"/>
            <a:chExt cx="1511450" cy="1435375"/>
          </a:xfrm>
        </p:grpSpPr>
        <p:pic>
          <p:nvPicPr>
            <p:cNvPr id="143" name="Google Shape;143;p20"/>
            <p:cNvPicPr preferRelativeResize="0"/>
            <p:nvPr/>
          </p:nvPicPr>
          <p:blipFill rotWithShape="1">
            <a:blip r:embed="rId7">
              <a:alphaModFix/>
            </a:blip>
            <a:srcRect b="0" l="0" r="0" t="0"/>
            <a:stretch/>
          </p:blipFill>
          <p:spPr>
            <a:xfrm>
              <a:off x="3701250" y="3238475"/>
              <a:ext cx="1511450" cy="1133587"/>
            </a:xfrm>
            <a:prstGeom prst="rect">
              <a:avLst/>
            </a:prstGeom>
            <a:noFill/>
            <a:ln>
              <a:noFill/>
            </a:ln>
          </p:spPr>
        </p:pic>
        <p:sp>
          <p:nvSpPr>
            <p:cNvPr id="144" name="Google Shape;144;p20"/>
            <p:cNvSpPr txBox="1"/>
            <p:nvPr/>
          </p:nvSpPr>
          <p:spPr>
            <a:xfrm>
              <a:off x="3701250" y="4372050"/>
              <a:ext cx="1511400" cy="30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0" i="1" lang="en" sz="700" u="none" cap="none" strike="noStrike">
                  <a:solidFill>
                    <a:srgbClr val="D9D9D9"/>
                  </a:solidFill>
                  <a:latin typeface="Work Sans"/>
                  <a:ea typeface="Work Sans"/>
                  <a:cs typeface="Work Sans"/>
                  <a:sym typeface="Work Sans"/>
                </a:rPr>
                <a:t>Spreading Earthmoss (Moss)</a:t>
              </a:r>
              <a:endParaRPr b="0" i="1" sz="700" u="none" cap="none" strike="noStrike">
                <a:solidFill>
                  <a:srgbClr val="D9D9D9"/>
                </a:solidFill>
                <a:latin typeface="Work Sans"/>
                <a:ea typeface="Work Sans"/>
                <a:cs typeface="Work Sans"/>
                <a:sym typeface="Work Sans"/>
              </a:endParaRPr>
            </a:p>
          </p:txBody>
        </p:sp>
      </p:grpSp>
      <p:grpSp>
        <p:nvGrpSpPr>
          <p:cNvPr id="145" name="Google Shape;145;p20"/>
          <p:cNvGrpSpPr/>
          <p:nvPr/>
        </p:nvGrpSpPr>
        <p:grpSpPr>
          <a:xfrm>
            <a:off x="5443850" y="901475"/>
            <a:ext cx="2983500" cy="1904725"/>
            <a:chOff x="5339975" y="416900"/>
            <a:chExt cx="2983500" cy="1904725"/>
          </a:xfrm>
        </p:grpSpPr>
        <p:sp>
          <p:nvSpPr>
            <p:cNvPr id="146" name="Google Shape;146;p20"/>
            <p:cNvSpPr txBox="1"/>
            <p:nvPr/>
          </p:nvSpPr>
          <p:spPr>
            <a:xfrm>
              <a:off x="5339975" y="2035125"/>
              <a:ext cx="2983500" cy="286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800"/>
                <a:buFont typeface="Arial"/>
                <a:buNone/>
              </a:pPr>
              <a:r>
                <a:rPr b="0" i="1" lang="en" sz="800" u="none" cap="none" strike="noStrike">
                  <a:solidFill>
                    <a:srgbClr val="D9D9D9"/>
                  </a:solidFill>
                  <a:latin typeface="Work Sans"/>
                  <a:ea typeface="Work Sans"/>
                  <a:cs typeface="Work Sans"/>
                  <a:sym typeface="Work Sans"/>
                </a:rPr>
                <a:t>Distribution of the plant classifications</a:t>
              </a:r>
              <a:endParaRPr b="0" i="1" sz="800" u="none" cap="none" strike="noStrike">
                <a:solidFill>
                  <a:srgbClr val="D9D9D9"/>
                </a:solidFill>
                <a:latin typeface="Work Sans"/>
                <a:ea typeface="Work Sans"/>
                <a:cs typeface="Work Sans"/>
                <a:sym typeface="Work Sans"/>
              </a:endParaRPr>
            </a:p>
          </p:txBody>
        </p:sp>
        <p:pic>
          <p:nvPicPr>
            <p:cNvPr id="147" name="Google Shape;147;p20"/>
            <p:cNvPicPr preferRelativeResize="0"/>
            <p:nvPr/>
          </p:nvPicPr>
          <p:blipFill rotWithShape="1">
            <a:blip r:embed="rId8">
              <a:alphaModFix/>
            </a:blip>
            <a:srcRect b="12402" l="0" r="0" t="0"/>
            <a:stretch/>
          </p:blipFill>
          <p:spPr>
            <a:xfrm>
              <a:off x="5340000" y="416900"/>
              <a:ext cx="2983450" cy="1618217"/>
            </a:xfrm>
            <a:prstGeom prst="rect">
              <a:avLst/>
            </a:prstGeom>
            <a:noFill/>
            <a:ln>
              <a:noFill/>
            </a:ln>
          </p:spPr>
        </p:pic>
      </p:grpSp>
      <p:grpSp>
        <p:nvGrpSpPr>
          <p:cNvPr id="148" name="Google Shape;148;p20"/>
          <p:cNvGrpSpPr/>
          <p:nvPr/>
        </p:nvGrpSpPr>
        <p:grpSpPr>
          <a:xfrm>
            <a:off x="5443850" y="2937875"/>
            <a:ext cx="2983500" cy="2232825"/>
            <a:chOff x="5395400" y="2749400"/>
            <a:chExt cx="2983500" cy="2232825"/>
          </a:xfrm>
        </p:grpSpPr>
        <p:pic>
          <p:nvPicPr>
            <p:cNvPr id="149" name="Google Shape;149;p20"/>
            <p:cNvPicPr preferRelativeResize="0"/>
            <p:nvPr/>
          </p:nvPicPr>
          <p:blipFill rotWithShape="1">
            <a:blip r:embed="rId9">
              <a:alphaModFix/>
            </a:blip>
            <a:srcRect b="16825" l="0" r="0" t="12597"/>
            <a:stretch/>
          </p:blipFill>
          <p:spPr>
            <a:xfrm>
              <a:off x="5395400" y="2749400"/>
              <a:ext cx="2983449" cy="1723725"/>
            </a:xfrm>
            <a:prstGeom prst="rect">
              <a:avLst/>
            </a:prstGeom>
            <a:noFill/>
            <a:ln>
              <a:noFill/>
            </a:ln>
          </p:spPr>
        </p:pic>
        <p:sp>
          <p:nvSpPr>
            <p:cNvPr id="150" name="Google Shape;150;p20"/>
            <p:cNvSpPr txBox="1"/>
            <p:nvPr/>
          </p:nvSpPr>
          <p:spPr>
            <a:xfrm>
              <a:off x="5395400" y="4473125"/>
              <a:ext cx="2983500" cy="509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800"/>
                <a:buFont typeface="Arial"/>
                <a:buNone/>
              </a:pPr>
              <a:r>
                <a:rPr b="0" i="1" lang="en" sz="800" u="none" cap="none" strike="noStrike">
                  <a:solidFill>
                    <a:srgbClr val="D9D9D9"/>
                  </a:solidFill>
                  <a:latin typeface="Work Sans"/>
                  <a:ea typeface="Work Sans"/>
                  <a:cs typeface="Work Sans"/>
                  <a:sym typeface="Work Sans"/>
                </a:rPr>
                <a:t>Simple diagram of a flowering land plant</a:t>
              </a:r>
              <a:endParaRPr b="0" i="1" sz="800" u="none" cap="none" strike="noStrike">
                <a:solidFill>
                  <a:srgbClr val="D9D9D9"/>
                </a:solidFill>
                <a:latin typeface="Work Sans"/>
                <a:ea typeface="Work Sans"/>
                <a:cs typeface="Work Sans"/>
                <a:sym typeface="Work Sans"/>
              </a:endParaRPr>
            </a:p>
          </p:txBody>
        </p:sp>
      </p:grpSp>
      <p:sp>
        <p:nvSpPr>
          <p:cNvPr id="151" name="Google Shape;151;p20"/>
          <p:cNvSpPr txBox="1"/>
          <p:nvPr/>
        </p:nvSpPr>
        <p:spPr>
          <a:xfrm>
            <a:off x="6036500" y="48475"/>
            <a:ext cx="3025200" cy="122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rgbClr val="EA9999"/>
                </a:solidFill>
                <a:latin typeface="Work Sans"/>
                <a:ea typeface="Work Sans"/>
                <a:cs typeface="Work Sans"/>
                <a:sym typeface="Work Sans"/>
              </a:rPr>
              <a:t>Work on the phylogenetic tree to put in this slide</a:t>
            </a:r>
            <a:endParaRPr b="0" i="0" sz="800" u="none" cap="none" strike="noStrike">
              <a:solidFill>
                <a:srgbClr val="EA9999"/>
              </a:solidFill>
              <a:latin typeface="Work Sans"/>
              <a:ea typeface="Work Sans"/>
              <a:cs typeface="Work Sans"/>
              <a:sym typeface="Work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1"/>
          <p:cNvSpPr txBox="1"/>
          <p:nvPr>
            <p:ph type="title"/>
          </p:nvPr>
        </p:nvSpPr>
        <p:spPr>
          <a:xfrm>
            <a:off x="311688" y="3477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700"/>
              <a:t>Kyoto Encyclopedia of Genes &amp; Genomes (</a:t>
            </a:r>
            <a:r>
              <a:rPr lang="en" sz="2700" u="sng">
                <a:solidFill>
                  <a:schemeClr val="hlink"/>
                </a:solidFill>
                <a:hlinkClick r:id="rId3"/>
              </a:rPr>
              <a:t>KEGG</a:t>
            </a:r>
            <a:r>
              <a:rPr lang="en" sz="2700"/>
              <a:t>)</a:t>
            </a:r>
            <a:endParaRPr sz="2700"/>
          </a:p>
        </p:txBody>
      </p:sp>
      <p:sp>
        <p:nvSpPr>
          <p:cNvPr id="157" name="Google Shape;157;p21"/>
          <p:cNvSpPr txBox="1"/>
          <p:nvPr>
            <p:ph idx="1" type="body"/>
          </p:nvPr>
        </p:nvSpPr>
        <p:spPr>
          <a:xfrm>
            <a:off x="426875" y="920425"/>
            <a:ext cx="7295700" cy="2346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Provides data relating to different biological processes, including:</a:t>
            </a:r>
            <a:endParaRPr sz="1600"/>
          </a:p>
          <a:p>
            <a:pPr indent="-317500" lvl="1" marL="914400" rtl="0" algn="l">
              <a:lnSpc>
                <a:spcPct val="115000"/>
              </a:lnSpc>
              <a:spcBef>
                <a:spcPts val="0"/>
              </a:spcBef>
              <a:spcAft>
                <a:spcPts val="0"/>
              </a:spcAft>
              <a:buSzPts val="1400"/>
              <a:buChar char="○"/>
            </a:pPr>
            <a:r>
              <a:rPr lang="en" sz="1400"/>
              <a:t>Taxonomic classifications</a:t>
            </a:r>
            <a:endParaRPr sz="1400"/>
          </a:p>
          <a:p>
            <a:pPr indent="-317500" lvl="1" marL="914400" rtl="0" algn="l">
              <a:lnSpc>
                <a:spcPct val="115000"/>
              </a:lnSpc>
              <a:spcBef>
                <a:spcPts val="0"/>
              </a:spcBef>
              <a:spcAft>
                <a:spcPts val="0"/>
              </a:spcAft>
              <a:buSzPts val="1400"/>
              <a:buChar char="○"/>
            </a:pPr>
            <a:r>
              <a:rPr lang="en" sz="1400"/>
              <a:t>Genes</a:t>
            </a:r>
            <a:endParaRPr sz="1400"/>
          </a:p>
          <a:p>
            <a:pPr indent="-317500" lvl="1" marL="914400" rtl="0" algn="l">
              <a:lnSpc>
                <a:spcPct val="115000"/>
              </a:lnSpc>
              <a:spcBef>
                <a:spcPts val="0"/>
              </a:spcBef>
              <a:spcAft>
                <a:spcPts val="0"/>
              </a:spcAft>
              <a:buSzPts val="1400"/>
              <a:buChar char="○"/>
            </a:pPr>
            <a:r>
              <a:rPr lang="en" sz="1400"/>
              <a:t>Enzymes</a:t>
            </a:r>
            <a:endParaRPr sz="1400"/>
          </a:p>
          <a:p>
            <a:pPr indent="-317500" lvl="1" marL="914400" rtl="0" algn="l">
              <a:lnSpc>
                <a:spcPct val="115000"/>
              </a:lnSpc>
              <a:spcBef>
                <a:spcPts val="0"/>
              </a:spcBef>
              <a:spcAft>
                <a:spcPts val="0"/>
              </a:spcAft>
              <a:buSzPts val="1400"/>
              <a:buChar char="○"/>
            </a:pPr>
            <a:r>
              <a:rPr lang="en" sz="1400"/>
              <a:t>Reactions</a:t>
            </a:r>
            <a:endParaRPr sz="1400"/>
          </a:p>
          <a:p>
            <a:pPr indent="-317500" lvl="1" marL="914400" rtl="0" algn="l">
              <a:lnSpc>
                <a:spcPct val="115000"/>
              </a:lnSpc>
              <a:spcBef>
                <a:spcPts val="0"/>
              </a:spcBef>
              <a:spcAft>
                <a:spcPts val="0"/>
              </a:spcAft>
              <a:buSzPts val="1400"/>
              <a:buChar char="○"/>
            </a:pPr>
            <a:r>
              <a:rPr lang="en" sz="1400"/>
              <a:t>Compounds</a:t>
            </a:r>
            <a:endParaRPr sz="1400"/>
          </a:p>
          <a:p>
            <a:pPr indent="-317500" lvl="1" marL="914400" rtl="0" algn="l">
              <a:lnSpc>
                <a:spcPct val="115000"/>
              </a:lnSpc>
              <a:spcBef>
                <a:spcPts val="0"/>
              </a:spcBef>
              <a:spcAft>
                <a:spcPts val="0"/>
              </a:spcAft>
              <a:buSzPts val="1400"/>
              <a:buChar char="○"/>
            </a:pPr>
            <a:r>
              <a:rPr lang="en" sz="1400"/>
              <a:t>Biosynthesis pathway maps</a:t>
            </a:r>
            <a:endParaRPr sz="1400"/>
          </a:p>
          <a:p>
            <a:pPr indent="-317500" lvl="1" marL="914400" rtl="0" algn="l">
              <a:lnSpc>
                <a:spcPct val="115000"/>
              </a:lnSpc>
              <a:spcBef>
                <a:spcPts val="0"/>
              </a:spcBef>
              <a:spcAft>
                <a:spcPts val="0"/>
              </a:spcAft>
              <a:buSzPts val="1400"/>
              <a:buChar char="○"/>
            </a:pPr>
            <a:r>
              <a:rPr lang="en" sz="1400"/>
              <a:t>Fully sequenced and annotated genomes</a:t>
            </a:r>
            <a:endParaRPr sz="1400"/>
          </a:p>
        </p:txBody>
      </p:sp>
      <p:sp>
        <p:nvSpPr>
          <p:cNvPr id="158" name="Google Shape;158;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002F5A"/>
      </a:dk2>
      <a:lt2>
        <a:srgbClr val="0B5394"/>
      </a:lt2>
      <a:accent1>
        <a:srgbClr val="353744"/>
      </a:accent1>
      <a:accent2>
        <a:srgbClr val="424242"/>
      </a:accent2>
      <a:accent3>
        <a:srgbClr val="616161"/>
      </a:accent3>
      <a:accent4>
        <a:srgbClr val="999999"/>
      </a:accent4>
      <a:accent5>
        <a:srgbClr val="55DAFF"/>
      </a:accent5>
      <a:accent6>
        <a:srgbClr val="0B5394"/>
      </a:accent6>
      <a:hlink>
        <a:srgbClr val="55DAFF"/>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